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273" r:id="rId3"/>
    <p:sldId id="2315" r:id="rId4"/>
    <p:sldId id="2291" r:id="rId5"/>
    <p:sldId id="2330" r:id="rId6"/>
    <p:sldId id="2307" r:id="rId8"/>
    <p:sldId id="269" r:id="rId9"/>
    <p:sldId id="299" r:id="rId10"/>
    <p:sldId id="2299" r:id="rId11"/>
    <p:sldId id="2294" r:id="rId12"/>
    <p:sldId id="2295" r:id="rId13"/>
    <p:sldId id="2300" r:id="rId14"/>
    <p:sldId id="2302" r:id="rId15"/>
    <p:sldId id="2303" r:id="rId16"/>
  </p:sldIdLst>
  <p:sldSz cx="12192000" cy="6858000"/>
  <p:notesSz cx="9144000" cy="6858000"/>
  <p:embeddedFontLst>
    <p:embeddedFont>
      <p:font typeface="微软雅黑" panose="020B0503020204020204" charset="-122"/>
      <p:regular r:id="rId21"/>
    </p:embeddedFont>
    <p:embeddedFont>
      <p:font typeface="汉仪颜楷简" panose="00020600040101010101" charset="-122"/>
      <p:regular r:id="rId22"/>
    </p:embeddedFont>
    <p:embeddedFont>
      <p:font typeface="Tahoma" panose="020B0604030504040204" pitchFamily="34" charset="0"/>
      <p:regular r:id="rId23"/>
      <p:bold r:id="rId24"/>
    </p:embeddedFont>
    <p:embeddedFont>
      <p:font typeface="黑体" panose="02010609060101010101" pitchFamily="49" charset="-122"/>
      <p:regular r:id="rId25"/>
    </p:embeddedFont>
    <p:embeddedFont>
      <p:font typeface="等线" panose="02010600030101010101" charset="-122"/>
      <p:regular r:id="rId26"/>
    </p:embeddedFont>
  </p:embeddedFontLst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ee Jacob" initials="LJ" lastIdx="2" clrIdx="0"/>
  <p:cmAuthor id="2" name="机智小人儿" initials="authorId_244986552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16A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882ED30-A6B7-4D7D-A92F-1D11B29F991E}" styleName="表样式 1 25">
    <a:wholeTbl>
      <a:tcTxStyle>
        <a:fontRef idx="none">
          <a:srgbClr val="000000"/>
        </a:fontRef>
      </a:tcTxStyle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insideH>
          <a:insideV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insideV>
        </a:tcBdr>
        <a:fill>
          <a:solidFill>
            <a:srgbClr val="FFFFFF"/>
          </a:solidFill>
        </a:fill>
      </a:tcStyle>
    </a:wholeTbl>
    <a:band2H>
      <a:tcTxStyle>
        <a:fontRef idx="none">
          <a:srgbClr val="08090C"/>
        </a:fontRef>
      </a:tcTxStyle>
      <a:tcStyle>
        <a:tcBdr/>
        <a:fill>
          <a:solidFill>
            <a:srgbClr val="7095A3">
              <a:lumMod val="10000"/>
              <a:lumOff val="90000"/>
            </a:srgbClr>
          </a:solidFill>
        </a:fill>
      </a:tcStyle>
    </a:band2H>
    <a:band1V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 w="9525" cmpd="sng">
              <a:solidFill>
                <a:srgbClr val="7095A3">
                  <a:lumMod val="40000"/>
                  <a:lumOff val="60000"/>
                </a:srgbClr>
              </a:solidFill>
              <a:prstDash val="solid"/>
            </a:ln>
          </a:insideH>
          <a:insideV>
            <a:ln w="9525" cmpd="sng">
              <a:solidFill>
                <a:srgbClr val="7095A3">
                  <a:lumMod val="40000"/>
                  <a:lumOff val="60000"/>
                </a:srgbClr>
              </a:solidFill>
              <a:prstDash val="solid"/>
            </a:ln>
          </a:insideV>
        </a:tcBdr>
        <a:fill>
          <a:solidFill>
            <a:srgbClr val="7095A3">
              <a:lumMod val="10000"/>
              <a:lumOff val="90000"/>
            </a:srgbClr>
          </a:solidFill>
        </a:fill>
      </a:tcStyle>
    </a:band1V>
    <a:band2V>
      <a:tcStyle>
        <a:tcBdr>
          <a:left>
            <a:ln w="9525" cmpd="sng">
              <a:solidFill>
                <a:srgbClr val="7095A3">
                  <a:lumMod val="40000"/>
                  <a:lumOff val="60000"/>
                </a:srgbClr>
              </a:solidFill>
              <a:prstDash val="solid"/>
            </a:ln>
          </a:left>
          <a:right>
            <a:ln w="9525" cmpd="sng">
              <a:solidFill>
                <a:srgbClr val="7095A3">
                  <a:lumMod val="40000"/>
                  <a:lumOff val="60000"/>
                </a:srgbClr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 w="9525" cmpd="sng">
              <a:solidFill>
                <a:srgbClr val="7095A3">
                  <a:lumMod val="40000"/>
                  <a:lumOff val="60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</a:tcStyle>
    </a:band2V>
    <a:la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Col>
    <a:firstCol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right>
          <a:top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firstCol>
    <a:lastRow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lastRow>
    <a:seCell>
      <a:tcStyle>
        <a:tcBdr>
          <a:left>
            <a:ln>
              <a:noFill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eCell>
    <a:swCell>
      <a:tcTxStyle b="on">
        <a:fontRef idx="none">
          <a:srgbClr val="7095A3"/>
        </a:fontRef>
      </a:tcTxStyle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>
              <a:noFill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rgbClr val="FFFFFF"/>
          </a:solidFill>
        </a:fill>
      </a:tcStyle>
    </a:swCell>
    <a:firstRow>
      <a:tcTxStyle b="on">
        <a:fontRef idx="none">
          <a:srgbClr val="08090C"/>
        </a:fontRef>
      </a:tcTxStyle>
      <a:tcStyle>
        <a:tcBdr>
          <a:left>
            <a:ln w="9525" cmpd="sng">
              <a:solidFill>
                <a:srgbClr val="7095A3"/>
              </a:solidFill>
              <a:prstDash val="solid"/>
            </a:ln>
          </a:left>
          <a:right>
            <a:ln w="9525" cmpd="sng">
              <a:solidFill>
                <a:srgbClr val="7095A3"/>
              </a:solidFill>
              <a:prstDash val="solid"/>
            </a:ln>
          </a:right>
          <a:top>
            <a:ln w="9525" cmpd="sng">
              <a:solidFill>
                <a:srgbClr val="7095A3"/>
              </a:solidFill>
              <a:prstDash val="solid"/>
            </a:ln>
          </a:top>
          <a:bottom>
            <a:ln w="9525" cmpd="sng">
              <a:solidFill>
                <a:srgbClr val="7095A3">
                  <a:lumMod val="34000"/>
                  <a:lumOff val="66000"/>
                </a:srgbClr>
              </a:solidFill>
              <a:prstDash val="solid"/>
            </a:ln>
          </a:bottom>
          <a:insideH>
            <a:ln>
              <a:noFill/>
            </a:ln>
          </a:insideH>
          <a:insideV>
            <a:ln w="9525" cmpd="sng">
              <a:solidFill>
                <a:srgbClr val="FFFFFF"/>
              </a:solidFill>
              <a:prstDash val="solid"/>
            </a:ln>
          </a:insideV>
        </a:tcBdr>
        <a:fill>
          <a:solidFill>
            <a:srgbClr val="7095A3">
              <a:lumMod val="20000"/>
              <a:lumOff val="80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50" d="100"/>
          <a:sy n="50" d="100"/>
        </p:scale>
        <p:origin x="1207" y="6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4.xml"/><Relationship Id="rId26" Type="http://schemas.openxmlformats.org/officeDocument/2006/relationships/font" Target="fonts/font6.fntdata"/><Relationship Id="rId25" Type="http://schemas.openxmlformats.org/officeDocument/2006/relationships/font" Target="fonts/font5.fntdata"/><Relationship Id="rId24" Type="http://schemas.openxmlformats.org/officeDocument/2006/relationships/font" Target="fonts/font4.fntdata"/><Relationship Id="rId23" Type="http://schemas.openxmlformats.org/officeDocument/2006/relationships/font" Target="fonts/font3.fntdata"/><Relationship Id="rId22" Type="http://schemas.openxmlformats.org/officeDocument/2006/relationships/font" Target="fonts/font2.fntdata"/><Relationship Id="rId21" Type="http://schemas.openxmlformats.org/officeDocument/2006/relationships/font" Target="fonts/font1.fntdata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338C7D-A3EF-4942-8737-5BCC2224375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14400" y="3300413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34CEBA-C63A-4E8E-B6CD-7E20D9A259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1B1104B-EFCD-4B89-9810-BE7FE4119FD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321419" cy="6858000"/>
          </a:xfrm>
          <a:custGeom>
            <a:avLst/>
            <a:gdLst>
              <a:gd name="connsiteX0" fmla="*/ 0 w 6321419"/>
              <a:gd name="connsiteY0" fmla="*/ 0 h 6858000"/>
              <a:gd name="connsiteX1" fmla="*/ 6321419 w 6321419"/>
              <a:gd name="connsiteY1" fmla="*/ 0 h 6858000"/>
              <a:gd name="connsiteX2" fmla="*/ 6321419 w 6321419"/>
              <a:gd name="connsiteY2" fmla="*/ 6858000 h 6858000"/>
              <a:gd name="connsiteX3" fmla="*/ 0 w 632141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21419" h="6858000">
                <a:moveTo>
                  <a:pt x="0" y="0"/>
                </a:moveTo>
                <a:lnTo>
                  <a:pt x="6321419" y="0"/>
                </a:lnTo>
                <a:lnTo>
                  <a:pt x="6321419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103313" y="928914"/>
            <a:ext cx="3182096" cy="5929086"/>
          </a:xfrm>
          <a:prstGeom prst="rect">
            <a:avLst/>
          </a:pr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en-US"/>
            </a:lvl1pPr>
          </a:lstStyle>
          <a:p>
            <a:pPr lvl="0"/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>
            <a:spLocks noGrp="1"/>
          </p:cNvSpPr>
          <p:nvPr>
            <p:ph type="pic" sz="quarter" idx="10"/>
          </p:nvPr>
        </p:nvSpPr>
        <p:spPr>
          <a:xfrm>
            <a:off x="-1" y="1676400"/>
            <a:ext cx="12192000" cy="2997200"/>
          </a:xfrm>
          <a:custGeom>
            <a:avLst/>
            <a:gdLst>
              <a:gd name="connsiteX0" fmla="*/ 0 w 12192000"/>
              <a:gd name="connsiteY0" fmla="*/ 0 h 2997200"/>
              <a:gd name="connsiteX1" fmla="*/ 12192000 w 12192000"/>
              <a:gd name="connsiteY1" fmla="*/ 0 h 2997200"/>
              <a:gd name="connsiteX2" fmla="*/ 12192000 w 12192000"/>
              <a:gd name="connsiteY2" fmla="*/ 2997200 h 2997200"/>
              <a:gd name="connsiteX3" fmla="*/ 0 w 12192000"/>
              <a:gd name="connsiteY3" fmla="*/ 2997200 h 299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97200">
                <a:moveTo>
                  <a:pt x="0" y="0"/>
                </a:moveTo>
                <a:lnTo>
                  <a:pt x="12192000" y="0"/>
                </a:lnTo>
                <a:lnTo>
                  <a:pt x="12192000" y="2997200"/>
                </a:lnTo>
                <a:lnTo>
                  <a:pt x="0" y="2997200"/>
                </a:lnTo>
                <a:close/>
              </a:path>
            </a:pathLst>
          </a:custGeom>
        </p:spPr>
        <p:txBody>
          <a:bodyPr vert="horz" wrap="square" lIns="91440" tIns="45720" rIns="91440" bIns="45720" rtlCol="0">
            <a:noAutofit/>
          </a:bodyPr>
          <a:lstStyle>
            <a:lvl1pPr>
              <a:defRPr lang="id-ID"/>
            </a:lvl1pPr>
          </a:lstStyle>
          <a:p>
            <a:pPr lvl="0"/>
            <a:endParaRPr lang="id-ID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5F00E5-CD88-4094-A1EE-5BCB2DF01E3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3D91FF-1EBC-4C86-94B8-564639E3DBA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954D2-899E-42BF-B84D-A49FE36A9F7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C81455-3550-4751-8F69-B17042D7A85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1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6.xml"/><Relationship Id="rId1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hemeOverride" Target="../theme/themeOverride7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5" Type="http://schemas.openxmlformats.org/officeDocument/2006/relationships/slideLayout" Target="../slideLayouts/slideLayout7.xml"/><Relationship Id="rId14" Type="http://schemas.openxmlformats.org/officeDocument/2006/relationships/image" Target="../media/image2.png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hemeOverride" Target="../theme/themeOverride2.xml"/><Relationship Id="rId2" Type="http://schemas.openxmlformats.org/officeDocument/2006/relationships/image" Target="../media/image2.png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themeOverride" Target="../theme/themeOverride4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6230620" y="2783840"/>
            <a:ext cx="54102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_____________ 学院</a:t>
            </a:r>
            <a:r>
              <a:rPr lang="en-US" altLang="zh-CN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学部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sp>
        <p:nvSpPr>
          <p:cNvPr id="30" name="文本框 15"/>
          <p:cNvSpPr txBox="1"/>
          <p:nvPr/>
        </p:nvSpPr>
        <p:spPr>
          <a:xfrm>
            <a:off x="5678170" y="5740400"/>
            <a:ext cx="6514465" cy="33718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</a:t>
            </a: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汇报人</a:t>
            </a:r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: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</a:t>
            </a:r>
            <a:r>
              <a:rPr lang="en-US" altLang="zh-CN" sz="1600" b="1" u="sng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                                   </a:t>
            </a:r>
            <a:endParaRPr lang="en-US" altLang="zh-CN" sz="1600" b="1" u="sng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32" name="文本框 5"/>
          <p:cNvSpPr txBox="1"/>
          <p:nvPr/>
        </p:nvSpPr>
        <p:spPr>
          <a:xfrm>
            <a:off x="6474460" y="3892550"/>
            <a:ext cx="50323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拟新进人员情况介绍</a:t>
            </a:r>
            <a:endParaRPr lang="zh-CN" altLang="en-US" sz="40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所属学科团队介绍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98145" y="1409700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团队负责人：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12765" y="1409700"/>
            <a:ext cx="6096000" cy="487743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拟新进人员所属学科团队介绍：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605" y="2038350"/>
            <a:ext cx="4064000" cy="577850"/>
          </a:xfrm>
          <a:prstGeom prst="rect">
            <a:avLst/>
          </a:prstGeom>
          <a:ln w="6350" cap="flat" cmpd="sng" algn="ctr">
            <a:solidFill>
              <a:schemeClr val="accent5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681345" y="2038350"/>
            <a:ext cx="5348605" cy="3486785"/>
          </a:xfrm>
          <a:prstGeom prst="rect">
            <a:avLst/>
          </a:prstGeom>
          <a:ln w="6350" cap="flat" cmpd="sng" algn="ctr">
            <a:solidFill>
              <a:schemeClr val="accent5"/>
            </a:solidFill>
            <a:prstDash val="dash"/>
            <a:miter lim="800000"/>
          </a:ln>
        </p:spPr>
        <p:style>
          <a:lnRef idx="0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  <p:txBody>
          <a:bodyPr>
            <a:noAutofit/>
            <a:extLst>
              <a:ext uri="{4A0BC546-FE56-4ADE-93B0-CB8AF2F6F144}">
                <wpsdc:textFrameExt xmlns:wpsdc="http://www.wps.cn/officeDocument/2022/drawingmlCustomData" type="text"/>
              </a:ext>
            </a:extLst>
          </a:bodyPr>
          <a:p>
            <a:pPr algn="l"/>
            <a:endParaRPr lang="zh-CN" altLang="en-US" sz="1800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903345" y="516255"/>
            <a:ext cx="586867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5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04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工作目标设想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295" y="1527175"/>
            <a:ext cx="111334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请参照学校相关考核文件制定</a:t>
            </a:r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:</a:t>
            </a:r>
            <a:endParaRPr lang="en-US" altLang="zh-CN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高层次人才：第一阶段考核目标及服务期总目标；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非高层次人才但有特殊待遇的教师：仅提供服务期第一阶段的考核目标；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一般教师（无特殊待遇的）：提供首聘期考核目标。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</a:t>
            </a:r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en-US" altLang="zh-CN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PPT</a:t>
            </a:r>
            <a:r>
              <a:rPr lang="zh-CN" altLang="en-US" sz="1400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上的考核目标须与审批表上的一致。</a:t>
            </a:r>
            <a:endParaRPr lang="zh-CN" altLang="en-US" sz="1400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22605" y="112839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引进人才首聘期</a:t>
            </a:r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/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服务期拟考核要求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2295" y="5120640"/>
            <a:ext cx="8373745" cy="10966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r>
              <a:rPr lang="en-US" altLang="zh-CN" sz="2000" b="1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学院</a:t>
            </a:r>
            <a:r>
              <a:rPr lang="en-US" altLang="zh-CN" sz="2000" b="1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学部引进意向：</a:t>
            </a:r>
            <a:endParaRPr lang="zh-CN" altLang="en-US" sz="2000" b="1">
              <a:solidFill>
                <a:srgbClr val="316A8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  <a:p>
            <a:r>
              <a:rPr lang="zh-CN" altLang="en-US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提示：可写为</a:t>
            </a:r>
            <a:r>
              <a:rPr lang="en-US" altLang="zh-CN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“</a:t>
            </a:r>
            <a:r>
              <a:rPr lang="zh-CN" altLang="en-US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拟按照一般教师</a:t>
            </a:r>
            <a:r>
              <a:rPr lang="en-US" altLang="zh-CN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/</a:t>
            </a:r>
            <a:r>
              <a:rPr lang="zh-CN" altLang="en-US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高层次人才录用，如还申请特殊待遇，请在</a:t>
            </a:r>
            <a:r>
              <a:rPr lang="en-US" altLang="zh-CN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PPT</a:t>
            </a:r>
            <a:r>
              <a:rPr lang="zh-CN" altLang="en-US" sz="1400">
                <a:solidFill>
                  <a:srgbClr val="316A86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和审批表中同步提出。</a:t>
            </a:r>
            <a:endParaRPr lang="zh-CN" altLang="en-US" sz="1400">
              <a:solidFill>
                <a:srgbClr val="316A8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zh-CN" altLang="en-US" sz="1400" b="1">
              <a:solidFill>
                <a:srgbClr val="316A86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18155" y="516255"/>
            <a:ext cx="675386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99" t="3296" r="27047" b="1142"/>
          <a:stretch>
            <a:fillRect/>
          </a:stretch>
        </p:blipFill>
        <p:spPr>
          <a:xfrm>
            <a:off x="0" y="0"/>
            <a:ext cx="5678170" cy="6985000"/>
          </a:xfrm>
          <a:prstGeom prst="rect">
            <a:avLst/>
          </a:prstGeom>
          <a:solidFill>
            <a:srgbClr val="AE7B6A">
              <a:alpha val="0"/>
            </a:srgbClr>
          </a:solidFill>
          <a:effectLst>
            <a:outerShdw blurRad="50800" dist="50800" dir="5400000" algn="ctr" rotWithShape="0">
              <a:srgbClr val="000000">
                <a:alpha val="90000"/>
              </a:srgbClr>
            </a:outerShdw>
            <a:reflection stA="0" endPos="65000" dist="50800" dir="5400000" sy="-100000" algn="bl" rotWithShape="0"/>
          </a:effectLst>
        </p:spPr>
      </p:pic>
      <p:sp>
        <p:nvSpPr>
          <p:cNvPr id="35" name="矩形 34"/>
          <p:cNvSpPr/>
          <p:nvPr/>
        </p:nvSpPr>
        <p:spPr>
          <a:xfrm>
            <a:off x="0" y="0"/>
            <a:ext cx="5677535" cy="6858000"/>
          </a:xfrm>
          <a:prstGeom prst="rect">
            <a:avLst/>
          </a:prstGeom>
          <a:solidFill>
            <a:schemeClr val="accent5">
              <a:lumMod val="7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306530" y="2227008"/>
            <a:ext cx="7885470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27008"/>
            <a:ext cx="412955" cy="320040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文本框 5"/>
          <p:cNvSpPr txBox="1"/>
          <p:nvPr/>
        </p:nvSpPr>
        <p:spPr>
          <a:xfrm>
            <a:off x="5396865" y="3429000"/>
            <a:ext cx="623506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lt"/>
              </a:rPr>
              <a:t>汇报完毕，请领导审议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396875" y="-24130"/>
            <a:ext cx="507047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rgbClr val="316A8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2" name="任意多边形 61"/>
          <p:cNvSpPr/>
          <p:nvPr/>
        </p:nvSpPr>
        <p:spPr>
          <a:xfrm>
            <a:off x="8890" y="-24130"/>
            <a:ext cx="506539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blipFill rotWithShape="1"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: 圆角 12"/>
          <p:cNvSpPr/>
          <p:nvPr>
            <p:custDataLst>
              <p:tags r:id="rId2"/>
            </p:custDataLst>
          </p:nvPr>
        </p:nvSpPr>
        <p:spPr>
          <a:xfrm>
            <a:off x="5678805" y="1286510"/>
            <a:ext cx="5100955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: 圆角 12"/>
          <p:cNvSpPr/>
          <p:nvPr>
            <p:custDataLst>
              <p:tags r:id="rId3"/>
            </p:custDataLst>
          </p:nvPr>
        </p:nvSpPr>
        <p:spPr>
          <a:xfrm>
            <a:off x="5678805" y="2543175"/>
            <a:ext cx="5100320" cy="75565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8" name="文本框 37"/>
          <p:cNvSpPr txBox="1"/>
          <p:nvPr>
            <p:custDataLst>
              <p:tags r:id="rId4"/>
            </p:custDataLst>
          </p:nvPr>
        </p:nvSpPr>
        <p:spPr>
          <a:xfrm>
            <a:off x="6290945" y="1456690"/>
            <a:ext cx="442468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学院</a:t>
            </a:r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/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学部人才队伍情况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文本框 53"/>
          <p:cNvSpPr txBox="1"/>
          <p:nvPr>
            <p:custDataLst>
              <p:tags r:id="rId5"/>
            </p:custDataLst>
          </p:nvPr>
        </p:nvSpPr>
        <p:spPr>
          <a:xfrm>
            <a:off x="5819775" y="137033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01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55" name="文本框 54"/>
          <p:cNvSpPr txBox="1"/>
          <p:nvPr>
            <p:custDataLst>
              <p:tags r:id="rId6"/>
            </p:custDataLst>
          </p:nvPr>
        </p:nvSpPr>
        <p:spPr>
          <a:xfrm>
            <a:off x="5819140" y="267144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02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0" y="-19050"/>
            <a:ext cx="5074285" cy="6882130"/>
          </a:xfrm>
          <a:custGeom>
            <a:avLst/>
            <a:gdLst>
              <a:gd name="connsiteX0" fmla="*/ 0 w 8170"/>
              <a:gd name="connsiteY0" fmla="*/ 0 h 11434"/>
              <a:gd name="connsiteX1" fmla="*/ 8170 w 8170"/>
              <a:gd name="connsiteY1" fmla="*/ 38 h 11434"/>
              <a:gd name="connsiteX2" fmla="*/ 7957 w 8170"/>
              <a:gd name="connsiteY2" fmla="*/ 11434 h 11434"/>
              <a:gd name="connsiteX3" fmla="*/ 0 w 8170"/>
              <a:gd name="connsiteY3" fmla="*/ 11434 h 11434"/>
              <a:gd name="connsiteX4" fmla="*/ 0 w 8170"/>
              <a:gd name="connsiteY4" fmla="*/ 0 h 114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70" h="11434">
                <a:moveTo>
                  <a:pt x="0" y="0"/>
                </a:moveTo>
                <a:lnTo>
                  <a:pt x="8170" y="38"/>
                </a:lnTo>
                <a:cubicBezTo>
                  <a:pt x="3438" y="4654"/>
                  <a:pt x="8750" y="9598"/>
                  <a:pt x="7957" y="11434"/>
                </a:cubicBezTo>
                <a:lnTo>
                  <a:pt x="0" y="1143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60000"/>
              <a:lumOff val="40000"/>
              <a:alpha val="5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903226" y="2355215"/>
            <a:ext cx="1874901" cy="1341751"/>
            <a:chOff x="1287050" y="2115919"/>
            <a:chExt cx="1689100" cy="1198957"/>
          </a:xfrm>
        </p:grpSpPr>
        <p:sp>
          <p:nvSpPr>
            <p:cNvPr id="9" name="文本框 8"/>
            <p:cNvSpPr txBox="1"/>
            <p:nvPr/>
          </p:nvSpPr>
          <p:spPr>
            <a:xfrm>
              <a:off x="1358900" y="2115919"/>
              <a:ext cx="1536700" cy="7416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目录</a:t>
              </a:r>
              <a:endParaRPr lang="zh-CN" altLang="en-US" sz="48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287050" y="2837272"/>
              <a:ext cx="1689100" cy="356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dirty="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</a:rPr>
                <a:t>CONTENTS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1555123" y="3246786"/>
              <a:ext cx="1202495" cy="6809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" name="矩形: 圆角 12"/>
          <p:cNvSpPr/>
          <p:nvPr>
            <p:custDataLst>
              <p:tags r:id="rId7"/>
            </p:custDataLst>
          </p:nvPr>
        </p:nvSpPr>
        <p:spPr>
          <a:xfrm>
            <a:off x="5679440" y="3774440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290945" y="3884295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所属学科团队介绍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5742305" y="3858895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03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6" name="矩形: 圆角 12"/>
          <p:cNvSpPr/>
          <p:nvPr>
            <p:custDataLst>
              <p:tags r:id="rId10"/>
            </p:custDataLst>
          </p:nvPr>
        </p:nvSpPr>
        <p:spPr>
          <a:xfrm>
            <a:off x="5679440" y="5018405"/>
            <a:ext cx="5100320" cy="723900"/>
          </a:xfrm>
          <a:prstGeom prst="roundRect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dirty="0"/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6290945" y="5128260"/>
            <a:ext cx="4913630" cy="4603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 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工作目标设想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2"/>
            </p:custDataLst>
          </p:nvPr>
        </p:nvSpPr>
        <p:spPr>
          <a:xfrm>
            <a:off x="5742305" y="5102860"/>
            <a:ext cx="6121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accent5">
                    <a:lumMod val="75000"/>
                  </a:schemeClr>
                </a:solidFill>
                <a:latin typeface="汉仪颜楷简" panose="00020600040101010101" charset="-122"/>
                <a:ea typeface="汉仪颜楷简" panose="00020600040101010101" charset="-122"/>
              </a:rPr>
              <a:t>04</a:t>
            </a:r>
            <a:endParaRPr lang="en-US" altLang="zh-CN" sz="2800" b="1">
              <a:solidFill>
                <a:schemeClr val="accent5">
                  <a:lumMod val="75000"/>
                </a:schemeClr>
              </a:solidFill>
              <a:latin typeface="汉仪颜楷简" panose="00020600040101010101" charset="-122"/>
              <a:ea typeface="汉仪颜楷简" panose="00020600040101010101" charset="-122"/>
            </a:endParaRPr>
          </a:p>
        </p:txBody>
      </p:sp>
      <p:sp>
        <p:nvSpPr>
          <p:cNvPr id="18" name="文本框 17"/>
          <p:cNvSpPr txBox="1"/>
          <p:nvPr>
            <p:custDataLst>
              <p:tags r:id="rId13"/>
            </p:custDataLst>
          </p:nvPr>
        </p:nvSpPr>
        <p:spPr>
          <a:xfrm>
            <a:off x="6353810" y="2719070"/>
            <a:ext cx="4075430" cy="4140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noAutofit/>
          </a:bodyPr>
          <a:p>
            <a:r>
              <a:rPr lang="en-US" altLang="zh-CN" sz="2400" b="1" dirty="0"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2400" b="1" dirty="0">
                <a:latin typeface="微软雅黑" panose="020B0503020204020204" charset="-122"/>
                <a:ea typeface="微软雅黑" panose="020B0503020204020204" charset="-122"/>
              </a:rPr>
              <a:t>个人基本情况介绍</a:t>
            </a:r>
            <a:endParaRPr lang="zh-CN" altLang="en-US" sz="24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4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18" name="Footer Text"/>
          <p:cNvSpPr txBox="1"/>
          <p:nvPr/>
        </p:nvSpPr>
        <p:spPr>
          <a:xfrm>
            <a:off x="2385695" y="3054985"/>
            <a:ext cx="80460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01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</a:t>
            </a:r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/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学部人才队伍情况介绍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627880" y="516255"/>
            <a:ext cx="514477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70" name="TextBox 2"/>
          <p:cNvSpPr txBox="1">
            <a:spLocks noChangeArrowheads="1"/>
          </p:cNvSpPr>
          <p:nvPr/>
        </p:nvSpPr>
        <p:spPr bwMode="auto">
          <a:xfrm>
            <a:off x="315242" y="1589743"/>
            <a:ext cx="11814245" cy="4756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Font typeface="Wingdings" panose="05000000000000000000" pitchFamily="2" charset="2"/>
              <a:buChar char="u"/>
            </a:pP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聚焦</a:t>
            </a:r>
            <a:r>
              <a:rPr lang="en-US" altLang="zh-CN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xxxx</a:t>
            </a:r>
            <a:r>
              <a:rPr lang="zh-CN" altLang="en-US" sz="2000" dirty="0">
                <a:latin typeface="微软雅黑" panose="020B0503020204020204" charset="-122"/>
              </a:rPr>
              <a:t>主干方向与共性支撑技术</a:t>
            </a:r>
            <a:r>
              <a:rPr lang="zh-CN" altLang="en-US" sz="20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，引进高水平人才支撑学科发展</a:t>
            </a:r>
            <a:endParaRPr lang="zh-CN" altLang="en-US" sz="2000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706858" y="2115485"/>
            <a:ext cx="4022610" cy="3347428"/>
          </a:xfrm>
          <a:prstGeom prst="rect">
            <a:avLst/>
          </a:prstGeom>
          <a:solidFill>
            <a:srgbClr val="FAFAFA"/>
          </a:solidFill>
          <a:ln w="12700" cap="flat" cmpd="sng" algn="ctr">
            <a:solidFill>
              <a:srgbClr val="FFC000">
                <a:lumMod val="50000"/>
              </a:srgbClr>
            </a:solidFill>
            <a:prstDash val="sysDot"/>
            <a:miter lim="800000"/>
          </a:ln>
          <a:effectLst/>
        </p:spPr>
        <p:txBody>
          <a:bodyPr anchor="ctr"/>
          <a:lstStyle/>
          <a:p>
            <a:pPr algn="ctr" defTabSz="457200" eaLnBrk="0" hangingPunct="0">
              <a:defRPr/>
            </a:pPr>
            <a:endParaRPr lang="zh-CN" altLang="en-US" sz="1400" kern="0">
              <a:solidFill>
                <a:prstClr val="white"/>
              </a:solidFill>
              <a:latin typeface="Verdana" panose="020B0604030504040204"/>
              <a:ea typeface="微软雅黑" panose="020B050302020402020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594790" y="2385657"/>
            <a:ext cx="519686" cy="2952921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x</a:t>
            </a:r>
            <a:endParaRPr kumimoji="0" lang="en-US" altLang="zh-CN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x</a:t>
            </a:r>
            <a:r>
              <a:rPr kumimoji="0" lang="zh-CN" altLang="en-US" sz="1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学科</a:t>
            </a: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77" name="右箭头 15"/>
          <p:cNvSpPr/>
          <p:nvPr/>
        </p:nvSpPr>
        <p:spPr>
          <a:xfrm>
            <a:off x="1155712" y="3514644"/>
            <a:ext cx="458400" cy="677375"/>
          </a:xfrm>
          <a:prstGeom prst="rightArrow">
            <a:avLst/>
          </a:prstGeom>
          <a:solidFill>
            <a:srgbClr val="FFFFFF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78" name="椭圆 18"/>
          <p:cNvSpPr/>
          <p:nvPr/>
        </p:nvSpPr>
        <p:spPr>
          <a:xfrm rot="10800000">
            <a:off x="3435353" y="2551350"/>
            <a:ext cx="188100" cy="179659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79" name="组合 71"/>
          <p:cNvGrpSpPr/>
          <p:nvPr/>
        </p:nvGrpSpPr>
        <p:grpSpPr bwMode="auto">
          <a:xfrm>
            <a:off x="1771395" y="2228204"/>
            <a:ext cx="1553210" cy="807864"/>
            <a:chOff x="32987" y="3783649"/>
            <a:chExt cx="2044021" cy="1477328"/>
          </a:xfrm>
        </p:grpSpPr>
        <p:sp>
          <p:nvSpPr>
            <p:cNvPr id="80" name="文本框 79"/>
            <p:cNvSpPr txBox="1"/>
            <p:nvPr/>
          </p:nvSpPr>
          <p:spPr>
            <a:xfrm>
              <a:off x="32987" y="3876546"/>
              <a:ext cx="2044021" cy="1384168"/>
            </a:xfrm>
            <a:prstGeom prst="rect">
              <a:avLst/>
            </a:prstGeom>
            <a:noFill/>
          </p:spPr>
          <p:txBody>
            <a:bodyPr>
              <a:no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科研方向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1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xxxx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矩形 80"/>
            <p:cNvSpPr/>
            <p:nvPr/>
          </p:nvSpPr>
          <p:spPr bwMode="auto">
            <a:xfrm>
              <a:off x="101219" y="3783649"/>
              <a:ext cx="1926359" cy="1477328"/>
            </a:xfrm>
            <a:prstGeom prst="rect">
              <a:avLst/>
            </a:prstGeom>
            <a:noFill/>
            <a:ln w="12700" cap="flat" cmpd="sng" algn="ctr">
              <a:solidFill>
                <a:srgbClr val="F0F0F0">
                  <a:lumMod val="25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29F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82" name="椭圆 18"/>
          <p:cNvSpPr/>
          <p:nvPr/>
        </p:nvSpPr>
        <p:spPr>
          <a:xfrm rot="10800000">
            <a:off x="3431105" y="3674590"/>
            <a:ext cx="188100" cy="17965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grpSp>
        <p:nvGrpSpPr>
          <p:cNvPr id="83" name="组合 75"/>
          <p:cNvGrpSpPr/>
          <p:nvPr/>
        </p:nvGrpSpPr>
        <p:grpSpPr bwMode="auto">
          <a:xfrm>
            <a:off x="1767147" y="3352650"/>
            <a:ext cx="1553028" cy="806658"/>
            <a:chOff x="32987" y="3783649"/>
            <a:chExt cx="2043781" cy="1477328"/>
          </a:xfrm>
        </p:grpSpPr>
        <p:sp>
          <p:nvSpPr>
            <p:cNvPr id="84" name="文本框 83"/>
            <p:cNvSpPr txBox="1"/>
            <p:nvPr/>
          </p:nvSpPr>
          <p:spPr>
            <a:xfrm>
              <a:off x="32987" y="3876398"/>
              <a:ext cx="2043781" cy="1209468"/>
            </a:xfrm>
            <a:prstGeom prst="rect">
              <a:avLst/>
            </a:prstGeom>
            <a:noFill/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charset="-122"/>
                </a:defRPr>
              </a:lvl9pPr>
            </a:lstStyle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ts val="60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科研方向</a:t>
              </a: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C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2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  <a:p>
              <a:pPr marL="0" marR="0" lvl="0" indent="0" algn="ct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charset="-122"/>
                  <a:ea typeface="微软雅黑" panose="020B0503020204020204" charset="-122"/>
                </a:rPr>
                <a:t>xxxx</a:t>
              </a:r>
              <a:endPara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5" name="矩形 84"/>
            <p:cNvSpPr/>
            <p:nvPr/>
          </p:nvSpPr>
          <p:spPr bwMode="auto">
            <a:xfrm>
              <a:off x="101219" y="3783649"/>
              <a:ext cx="1926359" cy="1477328"/>
            </a:xfrm>
            <a:prstGeom prst="rect">
              <a:avLst/>
            </a:prstGeom>
            <a:noFill/>
            <a:ln w="12700" cap="flat" cmpd="sng" algn="ctr">
              <a:solidFill>
                <a:srgbClr val="F0F0F0">
                  <a:lumMod val="25000"/>
                </a:srgb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pPr marL="0" marR="0" lvl="0" indent="0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1" i="0" u="none" strike="noStrike" kern="0" cap="none" spc="0" normalizeH="0" baseline="0" noProof="0">
                <a:ln>
                  <a:noFill/>
                </a:ln>
                <a:solidFill>
                  <a:srgbClr val="00529F"/>
                </a:solidFill>
                <a:effectLst/>
                <a:uLnTx/>
                <a:uFillTx/>
                <a:latin typeface="Tahoma" panose="020B0604030504040204" pitchFamily="34" charset="0"/>
                <a:ea typeface="楷体_GB2312" pitchFamily="49" charset="-122"/>
              </a:endParaRPr>
            </a:p>
          </p:txBody>
        </p:sp>
      </p:grpSp>
      <p:sp>
        <p:nvSpPr>
          <p:cNvPr id="86" name="椭圆 18"/>
          <p:cNvSpPr/>
          <p:nvPr/>
        </p:nvSpPr>
        <p:spPr>
          <a:xfrm rot="10800000">
            <a:off x="3418081" y="4712800"/>
            <a:ext cx="188100" cy="179658"/>
          </a:xfrm>
          <a:custGeom>
            <a:avLst/>
            <a:gdLst>
              <a:gd name="T0" fmla="*/ 209 w 209"/>
              <a:gd name="T1" fmla="*/ 0 h 200"/>
              <a:gd name="T2" fmla="*/ 145 w 209"/>
              <a:gd name="T3" fmla="*/ 100 h 200"/>
              <a:gd name="T4" fmla="*/ 209 w 209"/>
              <a:gd name="T5" fmla="*/ 200 h 200"/>
              <a:gd name="T6" fmla="*/ 0 w 209"/>
              <a:gd name="T7" fmla="*/ 100 h 200"/>
              <a:gd name="T8" fmla="*/ 209 w 209"/>
              <a:gd name="T9" fmla="*/ 0 h 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09" h="200">
                <a:moveTo>
                  <a:pt x="209" y="0"/>
                </a:moveTo>
                <a:lnTo>
                  <a:pt x="145" y="100"/>
                </a:lnTo>
                <a:lnTo>
                  <a:pt x="209" y="200"/>
                </a:lnTo>
                <a:lnTo>
                  <a:pt x="0" y="100"/>
                </a:lnTo>
                <a:lnTo>
                  <a:pt x="209" y="0"/>
                </a:lnTo>
                <a:close/>
              </a:path>
            </a:pathLst>
          </a:custGeom>
          <a:solidFill>
            <a:srgbClr val="768394">
              <a:lumMod val="50000"/>
            </a:srgb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90" name="文本框 87"/>
          <p:cNvSpPr txBox="1">
            <a:spLocks noChangeArrowheads="1"/>
          </p:cNvSpPr>
          <p:nvPr/>
        </p:nvSpPr>
        <p:spPr bwMode="auto">
          <a:xfrm>
            <a:off x="3646362" y="2413893"/>
            <a:ext cx="66558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xx</a:t>
            </a:r>
            <a:endParaRPr kumimoji="0" lang="en-US" altLang="zh-CN" sz="2400" b="1" i="0" u="none" strike="noStrike" kern="0" cap="none" spc="0" normalizeH="0" baseline="0" noProof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1" name="文本框 88"/>
          <p:cNvSpPr txBox="1">
            <a:spLocks noChangeArrowheads="1"/>
          </p:cNvSpPr>
          <p:nvPr/>
        </p:nvSpPr>
        <p:spPr bwMode="auto">
          <a:xfrm>
            <a:off x="3638496" y="3539544"/>
            <a:ext cx="66437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charset="-122"/>
              </a:rPr>
              <a:t>xx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charset="-122"/>
            </a:endParaRPr>
          </a:p>
        </p:txBody>
      </p:sp>
      <p:sp>
        <p:nvSpPr>
          <p:cNvPr id="92" name="文本框 89"/>
          <p:cNvSpPr txBox="1">
            <a:spLocks noChangeArrowheads="1"/>
          </p:cNvSpPr>
          <p:nvPr/>
        </p:nvSpPr>
        <p:spPr bwMode="auto">
          <a:xfrm>
            <a:off x="3645971" y="4594635"/>
            <a:ext cx="66437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zh-CN" sz="2400" b="1">
                <a:solidFill>
                  <a:srgbClr val="C00000"/>
                </a:solidFill>
                <a:latin typeface="微软雅黑" panose="020B0503020204020204" charset="-122"/>
              </a:rPr>
              <a:t>xx</a:t>
            </a:r>
            <a:endParaRPr lang="en-US" altLang="zh-CN" sz="2400" b="1">
              <a:solidFill>
                <a:srgbClr val="C00000"/>
              </a:solidFill>
              <a:latin typeface="微软雅黑" panose="020B0503020204020204" charset="-122"/>
            </a:endParaRPr>
          </a:p>
        </p:txBody>
      </p:sp>
      <p:sp>
        <p:nvSpPr>
          <p:cNvPr id="93" name="文本框 92"/>
          <p:cNvSpPr txBox="1"/>
          <p:nvPr/>
        </p:nvSpPr>
        <p:spPr bwMode="auto">
          <a:xfrm>
            <a:off x="1769798" y="4557255"/>
            <a:ext cx="1551822" cy="66040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科研方向</a:t>
            </a:r>
            <a:r>
              <a:rPr kumimoji="0" lang="en-US" altLang="zh-CN" sz="1600" b="1" i="0" u="none" strike="noStrike" kern="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3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xxxx</a:t>
            </a: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94" name="矩形 93"/>
          <p:cNvSpPr/>
          <p:nvPr/>
        </p:nvSpPr>
        <p:spPr bwMode="auto">
          <a:xfrm>
            <a:off x="1821646" y="4506612"/>
            <a:ext cx="1462595" cy="907941"/>
          </a:xfrm>
          <a:prstGeom prst="rect">
            <a:avLst/>
          </a:prstGeom>
          <a:noFill/>
          <a:ln w="12700" cap="flat" cmpd="sng" algn="ctr">
            <a:solidFill>
              <a:srgbClr val="F0F0F0">
                <a:lumMod val="25000"/>
              </a:srgbClr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1" i="0" u="none" strike="noStrike" kern="0" cap="none" spc="0" normalizeH="0" baseline="0" noProof="0">
              <a:ln>
                <a:noFill/>
              </a:ln>
              <a:solidFill>
                <a:srgbClr val="00529F"/>
              </a:solidFill>
              <a:effectLst/>
              <a:uLnTx/>
              <a:uFillTx/>
              <a:latin typeface="Tahoma" panose="020B0604030504040204" pitchFamily="34" charset="0"/>
              <a:ea typeface="楷体_GB2312" pitchFamily="49" charset="-122"/>
            </a:endParaRPr>
          </a:p>
        </p:txBody>
      </p:sp>
      <p:cxnSp>
        <p:nvCxnSpPr>
          <p:cNvPr id="103" name="直接连接符 102"/>
          <p:cNvCxnSpPr>
            <a:endCxn id="98" idx="1"/>
          </p:cNvCxnSpPr>
          <p:nvPr/>
        </p:nvCxnSpPr>
        <p:spPr>
          <a:xfrm flipV="1">
            <a:off x="5519721" y="2556296"/>
            <a:ext cx="1186740" cy="1027150"/>
          </a:xfrm>
          <a:prstGeom prst="line">
            <a:avLst/>
          </a:prstGeom>
          <a:noFill/>
          <a:ln w="12700" cap="flat" cmpd="sng" algn="ctr">
            <a:solidFill>
              <a:srgbClr val="00529F"/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09" name="文本框 108"/>
          <p:cNvSpPr txBox="1"/>
          <p:nvPr/>
        </p:nvSpPr>
        <p:spPr>
          <a:xfrm>
            <a:off x="7787952" y="4598766"/>
            <a:ext cx="3726411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姓名，</a:t>
            </a: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大学博士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0" name="文本框 109"/>
          <p:cNvSpPr txBox="1"/>
          <p:nvPr/>
        </p:nvSpPr>
        <p:spPr>
          <a:xfrm>
            <a:off x="7787953" y="4940913"/>
            <a:ext cx="4082032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方向支撑：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11" name="文本框 110"/>
          <p:cNvSpPr txBox="1"/>
          <p:nvPr/>
        </p:nvSpPr>
        <p:spPr>
          <a:xfrm>
            <a:off x="7787952" y="5311635"/>
            <a:ext cx="3935075" cy="3067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引进目标：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cxnSp>
        <p:nvCxnSpPr>
          <p:cNvPr id="118" name="直接连接符 117"/>
          <p:cNvCxnSpPr>
            <a:endCxn id="117" idx="1"/>
          </p:cNvCxnSpPr>
          <p:nvPr/>
        </p:nvCxnSpPr>
        <p:spPr>
          <a:xfrm>
            <a:off x="5545295" y="4913786"/>
            <a:ext cx="1108075" cy="201995"/>
          </a:xfrm>
          <a:prstGeom prst="line">
            <a:avLst/>
          </a:prstGeom>
          <a:noFill/>
          <a:ln w="12700" cap="flat" cmpd="sng" algn="ctr">
            <a:solidFill>
              <a:srgbClr val="00529F"/>
            </a:solidFill>
            <a:prstDash val="sysDash"/>
            <a:miter lim="800000"/>
            <a:headEnd type="none" w="med" len="med"/>
            <a:tailEnd type="triangle" w="med" len="med"/>
          </a:ln>
          <a:effectLst/>
        </p:spPr>
      </p:cxnSp>
      <p:sp>
        <p:nvSpPr>
          <p:cNvPr id="11" name="矩形 10"/>
          <p:cNvSpPr/>
          <p:nvPr/>
        </p:nvSpPr>
        <p:spPr>
          <a:xfrm rot="5400000">
            <a:off x="6615430" y="2207260"/>
            <a:ext cx="1125855" cy="94361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7719372" y="2105756"/>
            <a:ext cx="3726411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姓名，</a:t>
            </a: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xxxx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大学博士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19373" y="2447903"/>
            <a:ext cx="4082032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方向支撑：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19372" y="2818625"/>
            <a:ext cx="3935075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引进目标：</a:t>
            </a:r>
            <a:endParaRPr lang="zh-CN" altLang="en-US" sz="1400" dirty="0">
              <a:solidFill>
                <a:srgbClr val="000000"/>
              </a:solidFill>
              <a:latin typeface="Arial" panose="020B0604020202020204"/>
              <a:ea typeface="微软雅黑" panose="020B0503020204020204" charset="-122"/>
            </a:endParaRPr>
          </a:p>
        </p:txBody>
      </p:sp>
      <p:sp>
        <p:nvSpPr>
          <p:cNvPr id="75" name="文本框 45"/>
          <p:cNvSpPr txBox="1">
            <a:spLocks noChangeArrowheads="1"/>
          </p:cNvSpPr>
          <p:nvPr/>
        </p:nvSpPr>
        <p:spPr bwMode="auto">
          <a:xfrm>
            <a:off x="398412" y="6012186"/>
            <a:ext cx="9909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system-ui"/>
              </a:rPr>
              <a:t>共性支撑</a:t>
            </a:r>
            <a:endParaRPr lang="en-US" altLang="zh-CN" sz="1400" b="1" dirty="0">
              <a:solidFill>
                <a:srgbClr val="FF0000"/>
              </a:solidFill>
              <a:latin typeface="system-ui"/>
            </a:endParaRPr>
          </a:p>
          <a:p>
            <a:pPr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zh-CN" altLang="en-US" sz="1400" b="1" dirty="0">
                <a:solidFill>
                  <a:srgbClr val="FF0000"/>
                </a:solidFill>
                <a:latin typeface="system-ui"/>
              </a:rPr>
              <a:t>技术</a:t>
            </a:r>
            <a:endParaRPr lang="en-US" altLang="zh-CN" sz="1400" b="1" dirty="0">
              <a:solidFill>
                <a:srgbClr val="FF0000"/>
              </a:solidFill>
              <a:latin typeface="system-ui"/>
            </a:endParaRPr>
          </a:p>
        </p:txBody>
      </p:sp>
      <p:sp>
        <p:nvSpPr>
          <p:cNvPr id="76" name="右箭头 15"/>
          <p:cNvSpPr/>
          <p:nvPr/>
        </p:nvSpPr>
        <p:spPr>
          <a:xfrm rot="16200000">
            <a:off x="2319672" y="5596673"/>
            <a:ext cx="462446" cy="300777"/>
          </a:xfrm>
          <a:prstGeom prst="rightArrow">
            <a:avLst/>
          </a:prstGeom>
          <a:solidFill>
            <a:srgbClr val="2276C6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02" name="右箭头 15"/>
          <p:cNvSpPr/>
          <p:nvPr/>
        </p:nvSpPr>
        <p:spPr>
          <a:xfrm rot="16200000">
            <a:off x="4547761" y="5587407"/>
            <a:ext cx="462446" cy="300777"/>
          </a:xfrm>
          <a:prstGeom prst="rightArrow">
            <a:avLst/>
          </a:prstGeom>
          <a:solidFill>
            <a:srgbClr val="2276C6"/>
          </a:solidFill>
          <a:ln w="12700" cap="flat" cmpd="sng" algn="ctr"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88" name="文本框 83"/>
          <p:cNvSpPr txBox="1">
            <a:spLocks noChangeArrowheads="1"/>
          </p:cNvSpPr>
          <p:nvPr/>
        </p:nvSpPr>
        <p:spPr bwMode="auto">
          <a:xfrm>
            <a:off x="1821180" y="6120130"/>
            <a:ext cx="1461135" cy="306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en-US" sz="1400" b="1" kern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charset="-122"/>
                <a:sym typeface="+mn-ea"/>
              </a:rPr>
              <a:t>xxxx</a:t>
            </a:r>
            <a:r>
              <a:rPr kumimoji="0" lang="zh-CN" altLang="en-US" sz="1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rPr>
              <a:t>技术</a:t>
            </a:r>
            <a:endParaRPr kumimoji="0" lang="zh-CN" altLang="en-US" sz="1400" b="1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01" name="文本框 83"/>
          <p:cNvSpPr txBox="1">
            <a:spLocks noChangeArrowheads="1"/>
          </p:cNvSpPr>
          <p:nvPr/>
        </p:nvSpPr>
        <p:spPr bwMode="auto">
          <a:xfrm>
            <a:off x="4181475" y="6120130"/>
            <a:ext cx="1437640" cy="306705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R="0" lvl="0" indent="0" algn="ctr" eaLnBrk="0" fontAlgn="base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 kumimoji="0" sz="1400" b="1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200"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lang="en-US" kern="0" noProof="0" dirty="0">
                <a:latin typeface="微软雅黑" panose="020B0503020204020204" charset="-122"/>
                <a:sym typeface="+mn-ea"/>
              </a:rPr>
              <a:t>xxxx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</a:rPr>
              <a:t>技术</a:t>
            </a:r>
            <a:endParaRPr kumimoji="0" lang="zh-CN" altLang="en-US" sz="1400" b="1" i="0" u="none" strike="noStrike" kern="0" cap="none" spc="0" normalizeH="0" baseline="0" noProof="1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44030" y="2385695"/>
            <a:ext cx="943610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照</a:t>
            </a: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片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50385" y="231330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50385" y="343598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311650" y="4547235"/>
            <a:ext cx="1268730" cy="723265"/>
          </a:xfrm>
          <a:prstGeom prst="rect">
            <a:avLst/>
          </a:prstGeom>
          <a:solidFill>
            <a:srgbClr val="2276C6"/>
          </a:solidFill>
          <a:ln>
            <a:noFill/>
          </a:ln>
          <a:effectLst/>
        </p:spPr>
        <p:txBody>
          <a:bodyPr anchor="ctr"/>
          <a:lstStyle>
            <a:lvl1pPr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742950" indent="-28575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marL="11430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marL="16002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marL="2057400" indent="-228600" defTabSz="4572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9pPr>
          </a:lstStyle>
          <a:p>
            <a:pPr marL="0" marR="0" lvl="0" indent="0" algn="ctr" defTabSz="4572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 rot="5400000">
            <a:off x="6560820" y="4687570"/>
            <a:ext cx="1129030" cy="943610"/>
          </a:xfrm>
          <a:prstGeom prst="rect">
            <a:avLst/>
          </a:prstGeom>
          <a:solidFill>
            <a:srgbClr val="C00000"/>
          </a:solidFill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775450" y="4963795"/>
            <a:ext cx="943610" cy="306705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照</a:t>
            </a:r>
            <a:r>
              <a:rPr lang="en-US" altLang="zh-CN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  </a:t>
            </a:r>
            <a:r>
              <a:rPr lang="zh-CN" altLang="en-US" sz="14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rPr>
              <a:t>片</a:t>
            </a:r>
            <a:endParaRPr lang="zh-CN" altLang="en-US" sz="1400" b="1" dirty="0"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Footer Text"/>
          <p:cNvSpPr txBox="1"/>
          <p:nvPr/>
        </p:nvSpPr>
        <p:spPr>
          <a:xfrm>
            <a:off x="522605" y="48260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8640" y="1191260"/>
            <a:ext cx="309753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1.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拟引进人员总体介绍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4385945" cy="49212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学院人才队伍情况介绍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82361" y="2365298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70508" y="3603971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69661" y="4842645"/>
            <a:ext cx="277707" cy="27770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 defTabSz="609600"/>
            <a:endParaRPr lang="zh-CN" altLang="en-US" sz="2400" dirty="0">
              <a:solidFill>
                <a:prstClr val="white"/>
              </a:solidFill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2295" y="1381125"/>
            <a:ext cx="609600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2.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学院</a:t>
            </a:r>
            <a:r>
              <a:rPr lang="en-US" altLang="zh-CN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/</a:t>
            </a:r>
            <a:r>
              <a:rPr lang="zh-CN" altLang="en-US" sz="2000" b="1">
                <a:solidFill>
                  <a:schemeClr val="accent5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+mn-ea"/>
              </a:rPr>
              <a:t>学部引进人才基本要求</a:t>
            </a:r>
            <a:endParaRPr lang="zh-CN" altLang="en-US" sz="2000" b="1">
              <a:solidFill>
                <a:schemeClr val="accent5">
                  <a:lumMod val="7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82295" y="1903730"/>
            <a:ext cx="1066482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600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（提示：请将拟新进人员的情况与学院</a:t>
            </a:r>
            <a:r>
              <a:rPr lang="en-US" altLang="zh-CN" sz="1600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/</a:t>
            </a:r>
            <a:r>
              <a:rPr lang="zh-CN" altLang="en-US" sz="1600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学部的各项基本要求进行</a:t>
            </a:r>
            <a:r>
              <a:rPr lang="zh-CN" altLang="en-US" sz="1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比对</a:t>
            </a:r>
            <a:r>
              <a:rPr lang="zh-CN" altLang="en-US" sz="1600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，确认是否满足引进人才的基本要求）</a:t>
            </a:r>
            <a:endParaRPr lang="zh-CN" altLang="en-US" sz="1600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734060" y="2642870"/>
          <a:ext cx="10708005" cy="1962150"/>
        </p:xfrm>
        <a:graphic>
          <a:graphicData uri="http://schemas.openxmlformats.org/drawingml/2006/table">
            <a:tbl>
              <a:tblPr firstRow="1">
                <a:tableStyleId>{3882ED30-A6B7-4D7D-A92F-1D11B29F991E}</a:tableStyleId>
              </a:tblPr>
              <a:tblGrid>
                <a:gridCol w="690880"/>
                <a:gridCol w="5448300"/>
                <a:gridCol w="4568825"/>
              </a:tblGrid>
              <a:tr h="40449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序号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学院</a:t>
                      </a:r>
                      <a:r>
                        <a:rPr lang="en-US" altLang="zh-CN"/>
                        <a:t>/</a:t>
                      </a:r>
                      <a:r>
                        <a:rPr lang="zh-CN" altLang="en-US"/>
                        <a:t>学部引进人才基本要求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拟新进人员满足要求情况</a:t>
                      </a:r>
                      <a:endParaRPr lang="zh-CN" altLang="en-US"/>
                    </a:p>
                  </a:txBody>
                  <a:tcPr/>
                </a:tc>
              </a:tr>
              <a:tr h="389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1</a:t>
                      </a:r>
                      <a:endParaRPr lang="en-US" altLang="zh-CN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9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2</a:t>
                      </a:r>
                      <a:endParaRPr lang="en-US" altLang="zh-CN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989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</a:t>
                      </a:r>
                      <a:endParaRPr lang="en-US" altLang="zh-CN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  <a:tr h="38925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4</a:t>
                      </a:r>
                      <a:endParaRPr lang="en-US" altLang="zh-CN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endParaRPr lang="zh-CN" altLang="en-US"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27880" y="516255"/>
            <a:ext cx="514477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sp>
        <p:nvSpPr>
          <p:cNvPr id="2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02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2776855" y="1828668"/>
            <a:ext cx="0" cy="3401695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圆角矩形 1"/>
          <p:cNvSpPr/>
          <p:nvPr/>
        </p:nvSpPr>
        <p:spPr>
          <a:xfrm>
            <a:off x="767715" y="2503170"/>
            <a:ext cx="1615440" cy="2052320"/>
          </a:xfrm>
          <a:prstGeom prst="roundRect">
            <a:avLst/>
          </a:prstGeom>
          <a:solidFill>
            <a:schemeClr val="bg1"/>
          </a:solidFill>
          <a:ln>
            <a:solidFill>
              <a:srgbClr val="0070C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8145" y="1179830"/>
            <a:ext cx="1066482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（提示：须包含：姓名、性别、出生年月、本人照片、学习经历、工作经历等，</a:t>
            </a:r>
            <a:r>
              <a:rPr lang="zh-CN" altLang="en-US" sz="14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所涉信息需要与审批表中填写的保持一致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Text"/>
          <p:cNvSpPr txBox="1"/>
          <p:nvPr/>
        </p:nvSpPr>
        <p:spPr>
          <a:xfrm>
            <a:off x="522605" y="473710"/>
            <a:ext cx="3978275" cy="5537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3600" b="1" dirty="0"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个人基本情况介绍</a:t>
            </a:r>
            <a:endParaRPr lang="zh-CN" altLang="en-US" sz="3600" b="1" dirty="0"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0" y="383276"/>
            <a:ext cx="398297" cy="796594"/>
          </a:xfrm>
          <a:custGeom>
            <a:avLst/>
            <a:gdLst>
              <a:gd name="connsiteX0" fmla="*/ 0 w 542974"/>
              <a:gd name="connsiteY0" fmla="*/ 0 h 1085948"/>
              <a:gd name="connsiteX1" fmla="*/ 542974 w 542974"/>
              <a:gd name="connsiteY1" fmla="*/ 542974 h 1085948"/>
              <a:gd name="connsiteX2" fmla="*/ 0 w 542974"/>
              <a:gd name="connsiteY2" fmla="*/ 1085948 h 1085948"/>
              <a:gd name="connsiteX3" fmla="*/ 0 w 542974"/>
              <a:gd name="connsiteY3" fmla="*/ 813939 h 1085948"/>
              <a:gd name="connsiteX4" fmla="*/ 54608 w 542974"/>
              <a:gd name="connsiteY4" fmla="*/ 808434 h 1085948"/>
              <a:gd name="connsiteX5" fmla="*/ 270964 w 542974"/>
              <a:gd name="connsiteY5" fmla="*/ 542974 h 1085948"/>
              <a:gd name="connsiteX6" fmla="*/ 54608 w 542974"/>
              <a:gd name="connsiteY6" fmla="*/ 277514 h 1085948"/>
              <a:gd name="connsiteX7" fmla="*/ 0 w 542974"/>
              <a:gd name="connsiteY7" fmla="*/ 272009 h 10859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42974" h="1085948">
                <a:moveTo>
                  <a:pt x="0" y="0"/>
                </a:moveTo>
                <a:cubicBezTo>
                  <a:pt x="299876" y="0"/>
                  <a:pt x="542974" y="243098"/>
                  <a:pt x="542974" y="542974"/>
                </a:cubicBezTo>
                <a:cubicBezTo>
                  <a:pt x="542974" y="842850"/>
                  <a:pt x="299876" y="1085948"/>
                  <a:pt x="0" y="1085948"/>
                </a:cubicBezTo>
                <a:lnTo>
                  <a:pt x="0" y="813939"/>
                </a:lnTo>
                <a:lnTo>
                  <a:pt x="54608" y="808434"/>
                </a:lnTo>
                <a:cubicBezTo>
                  <a:pt x="178082" y="783168"/>
                  <a:pt x="270964" y="673918"/>
                  <a:pt x="270964" y="542974"/>
                </a:cubicBezTo>
                <a:cubicBezTo>
                  <a:pt x="270964" y="412030"/>
                  <a:pt x="178082" y="302781"/>
                  <a:pt x="54608" y="277514"/>
                </a:cubicBezTo>
                <a:lnTo>
                  <a:pt x="0" y="272009"/>
                </a:lnTo>
                <a:close/>
              </a:path>
            </a:pathLst>
          </a:cu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2605" y="1252220"/>
            <a:ext cx="1066482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0"/>
              </a:spcBef>
              <a:buFontTx/>
              <a:buNone/>
            </a:pP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（提示：须包含近五年主要科研项目情况、近五年公开发表的论文及著作、近五年知识产权（著作权、专利权等）情况、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近十年获得的其他重要成果、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近十年荣誉证书（省部级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及以上）等，所涉信息需要</a:t>
            </a:r>
            <a:r>
              <a:rPr lang="zh-CN" altLang="en-US" sz="14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与审批表中填写的保持一致</a:t>
            </a:r>
            <a:r>
              <a:rPr lang="zh-CN" altLang="en-US" sz="1400" b="1">
                <a:solidFill>
                  <a:srgbClr val="1E4A7A"/>
                </a:solidFill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）</a:t>
            </a:r>
            <a:endParaRPr lang="zh-CN" altLang="en-US" sz="1400" b="1">
              <a:solidFill>
                <a:srgbClr val="1E4A7A"/>
              </a:solidFill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772015" y="516255"/>
            <a:ext cx="2419985" cy="45847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4286885" y="516255"/>
            <a:ext cx="5485130" cy="458470"/>
          </a:xfrm>
          <a:prstGeom prst="rect">
            <a:avLst/>
          </a:prstGeom>
          <a:gradFill>
            <a:gsLst>
              <a:gs pos="100000">
                <a:schemeClr val="accent5">
                  <a:lumMod val="75000"/>
                </a:schemeClr>
              </a:gs>
              <a:gs pos="0">
                <a:schemeClr val="bg1">
                  <a:alpha val="25000"/>
                </a:schemeClr>
              </a:gs>
              <a:gs pos="100000">
                <a:schemeClr val="accent5">
                  <a:lumMod val="8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/>
          <p:nvPr/>
        </p:nvSpPr>
        <p:spPr>
          <a:xfrm>
            <a:off x="0" y="2406650"/>
            <a:ext cx="12192000" cy="1974215"/>
          </a:xfrm>
          <a:prstGeom prst="rect">
            <a:avLst/>
          </a:prstGeom>
          <a:solidFill>
            <a:srgbClr val="316A86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 t="19491"/>
          <a:stretch>
            <a:fillRect/>
          </a:stretch>
        </p:blipFill>
        <p:spPr>
          <a:xfrm>
            <a:off x="9658350" y="326390"/>
            <a:ext cx="2419985" cy="458470"/>
          </a:xfrm>
          <a:prstGeom prst="rect">
            <a:avLst/>
          </a:prstGeom>
        </p:spPr>
      </p:pic>
      <p:sp>
        <p:nvSpPr>
          <p:cNvPr id="5" name="Footer Text"/>
          <p:cNvSpPr txBox="1"/>
          <p:nvPr/>
        </p:nvSpPr>
        <p:spPr>
          <a:xfrm>
            <a:off x="2952115" y="3090545"/>
            <a:ext cx="6750685" cy="67691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03  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所属学科团队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rPr>
              <a:t>介绍</a:t>
            </a:r>
            <a:endParaRPr lang="zh-CN" altLang="en-US" sz="44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10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ags/tag11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ags/tag12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13.xml><?xml version="1.0" encoding="utf-8"?>
<p:tagLst xmlns:p="http://schemas.openxmlformats.org/presentationml/2006/main">
  <p:tag name="TABLE_ENDDRAG_ORIGIN_RECT" val="843*154"/>
  <p:tag name="TABLE_ENDDRAG_RECT" val="57*208*843*154"/>
</p:tagLst>
</file>

<file path=ppt/tags/tag14.xml><?xml version="1.0" encoding="utf-8"?>
<p:tagLst xmlns:p="http://schemas.openxmlformats.org/presentationml/2006/main">
  <p:tag name="KSO_WPP_MARK_KEY" val="3fb89732-5a7f-4a60-adac-1f150be1a637"/>
  <p:tag name="COMMONDATA" val="eyJjb3VudCI6MjIsImhkaWQiOiI0ODYwZGNlN2FlMmVkYTI5NDBhMmIzZWU4MzQ0YjZkOCIsInVzZXJDb3VudCI6MTN9"/>
  <p:tag name="commondata" val="eyJjb3VudCI6MjMsImhkaWQiOiI0ODYwZGNlN2FlMmVkYTI5NDBhMmIzZWU4MzQ0YjZkOCIsInVzZXJDb3VudCI6MTR9"/>
  <p:tag name="resource_record_key" val="{&quot;29&quot;:[50053044,50000042,50053024,50000193,50000283]}"/>
</p:tagLst>
</file>

<file path=ppt/tags/tag2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3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4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5.xml><?xml version="1.0" encoding="utf-8"?>
<p:tagLst xmlns:p="http://schemas.openxmlformats.org/presentationml/2006/main">
  <p:tag name="KSO_WM_DIAGRAM_VIRTUALLY_FRAME" val="{&quot;height&quot;:350.85,&quot;left&quot;:447.15,&quot;top&quot;:101.3,&quot;width&quot;:435.1}"/>
</p:tagLst>
</file>

<file path=ppt/tags/tag6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ags/tag7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ags/tag8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ags/tag9.xml><?xml version="1.0" encoding="utf-8"?>
<p:tagLst xmlns:p="http://schemas.openxmlformats.org/presentationml/2006/main">
  <p:tag name="KSO_WM_BEAUTIFY_FLAG" val=""/>
  <p:tag name="KSO_WM_DIAGRAM_VIRTUALLY_FRAME" val="{&quot;height&quot;:350.85,&quot;left&quot;:447.15,&quot;top&quot;:101.3,&quot;width&quot;:435.1}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768395"/>
      </a:dk2>
      <a:lt2>
        <a:srgbClr val="F0F0F0"/>
      </a:lt2>
      <a:accent1>
        <a:srgbClr val="BC2834"/>
      </a:accent1>
      <a:accent2>
        <a:srgbClr val="D70050"/>
      </a:accent2>
      <a:accent3>
        <a:srgbClr val="E3844A"/>
      </a:accent3>
      <a:accent4>
        <a:srgbClr val="E7C324"/>
      </a:accent4>
      <a:accent5>
        <a:srgbClr val="428EB3"/>
      </a:accent5>
      <a:accent6>
        <a:srgbClr val="537E82"/>
      </a:accent6>
      <a:hlink>
        <a:srgbClr val="4472C4"/>
      </a:hlink>
      <a:folHlink>
        <a:srgbClr val="BFBFBF"/>
      </a:folHlink>
    </a:clrScheme>
    <a:fontScheme name="f0gfeecm">
      <a:majorFont>
        <a:latin typeface="AvantGarde Bk BT"/>
        <a:ea typeface="张海山锐线体简"/>
        <a:cs typeface=""/>
      </a:majorFont>
      <a:minorFont>
        <a:latin typeface="AvantGarde Bk BT"/>
        <a:ea typeface="张海山锐线体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768395"/>
    </a:dk2>
    <a:lt2>
      <a:srgbClr val="F0F0F0"/>
    </a:lt2>
    <a:accent1>
      <a:srgbClr val="BC2834"/>
    </a:accent1>
    <a:accent2>
      <a:srgbClr val="D70050"/>
    </a:accent2>
    <a:accent3>
      <a:srgbClr val="E3844A"/>
    </a:accent3>
    <a:accent4>
      <a:srgbClr val="E7C324"/>
    </a:accent4>
    <a:accent5>
      <a:srgbClr val="428EB3"/>
    </a:accent5>
    <a:accent6>
      <a:srgbClr val="537E82"/>
    </a:accent6>
    <a:hlink>
      <a:srgbClr val="4472C4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912</Words>
  <Application>WPS 演示</Application>
  <PresentationFormat>宽屏</PresentationFormat>
  <Paragraphs>132</Paragraphs>
  <Slides>13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汉仪颜楷简</vt:lpstr>
      <vt:lpstr>Verdana</vt:lpstr>
      <vt:lpstr>Arial</vt:lpstr>
      <vt:lpstr>Tahoma</vt:lpstr>
      <vt:lpstr>楷体_GB2312</vt:lpstr>
      <vt:lpstr>system-ui</vt:lpstr>
      <vt:lpstr>Segoe Print</vt:lpstr>
      <vt:lpstr>黑体</vt:lpstr>
      <vt:lpstr>思源黑体 CN Light</vt:lpstr>
      <vt:lpstr>AvantGarde Bk BT</vt:lpstr>
      <vt:lpstr>Arial Unicode MS</vt:lpstr>
      <vt:lpstr>张海山锐线体简</vt:lpstr>
      <vt:lpstr>等线</vt:lpstr>
      <vt:lpstr>Calibri</vt:lpstr>
      <vt:lpstr>新宋体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office2016mac62028</dc:creator>
  <cp:lastModifiedBy>IU～～</cp:lastModifiedBy>
  <cp:revision>77</cp:revision>
  <dcterms:created xsi:type="dcterms:W3CDTF">2019-09-17T03:46:00Z</dcterms:created>
  <dcterms:modified xsi:type="dcterms:W3CDTF">2026-04-13T05:33:48Z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v1.0_mb_2zWQbThbgbCKV+ni3zrgVQ==</vt:lpwstr>
  </property>
  <property fmtid="{D5CDD505-2E9C-101B-9397-08002B2CF9AE}" pid="4" name="ICV">
    <vt:lpwstr>43040EA2152E481BBA3B6F83ED9D8D5D_13</vt:lpwstr>
  </property>
</Properties>
</file>