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273" r:id="rId3"/>
    <p:sldId id="2315" r:id="rId4"/>
    <p:sldId id="2328" r:id="rId5"/>
    <p:sldId id="2329" r:id="rId6"/>
    <p:sldId id="269" r:id="rId8"/>
    <p:sldId id="299" r:id="rId9"/>
    <p:sldId id="2335" r:id="rId10"/>
    <p:sldId id="2300" r:id="rId11"/>
    <p:sldId id="2302" r:id="rId12"/>
    <p:sldId id="2303" r:id="rId13"/>
  </p:sldIdLst>
  <p:sldSz cx="12192000" cy="6858000"/>
  <p:notesSz cx="9144000" cy="6858000"/>
  <p:embeddedFontLst>
    <p:embeddedFont>
      <p:font typeface="微软雅黑" panose="020B0503020204020204" charset="-122"/>
      <p:regular r:id="rId17"/>
    </p:embeddedFont>
    <p:embeddedFont>
      <p:font typeface="黑体" panose="02010609060101010101" pitchFamily="49" charset="-122"/>
      <p:regular r:id="rId18"/>
    </p:embeddedFont>
    <p:embeddedFont>
      <p:font typeface="Tahoma" panose="020B0604030504040204" pitchFamily="34" charset="0"/>
      <p:regular r:id="rId19"/>
      <p:bold r:id="rId20"/>
    </p:embeddedFont>
    <p:embeddedFont>
      <p:font typeface="仿宋" panose="02010609060101010101" charset="-122"/>
      <p:regular r:id="rId21"/>
    </p:embeddedFont>
    <p:embeddedFont>
      <p:font typeface="等线" panose="02010600030101010101" charset="-122"/>
      <p:regular r:id="rId22"/>
    </p:embeddedFont>
  </p:embeddedFontLst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6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207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.xml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338C7D-A3EF-4942-8737-5BCC222437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4CEBA-C63A-4E8E-B6CD-7E20D9A259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954D2-899E-42BF-B84D-A49FE36A9F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81455-3550-4751-8F69-B17042D7A8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321419" cy="6858000"/>
          </a:xfrm>
          <a:custGeom>
            <a:avLst/>
            <a:gdLst>
              <a:gd name="connsiteX0" fmla="*/ 0 w 6321419"/>
              <a:gd name="connsiteY0" fmla="*/ 0 h 6858000"/>
              <a:gd name="connsiteX1" fmla="*/ 6321419 w 6321419"/>
              <a:gd name="connsiteY1" fmla="*/ 0 h 6858000"/>
              <a:gd name="connsiteX2" fmla="*/ 6321419 w 6321419"/>
              <a:gd name="connsiteY2" fmla="*/ 6858000 h 6858000"/>
              <a:gd name="connsiteX3" fmla="*/ 0 w 632141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1419" h="6858000">
                <a:moveTo>
                  <a:pt x="0" y="0"/>
                </a:moveTo>
                <a:lnTo>
                  <a:pt x="6321419" y="0"/>
                </a:lnTo>
                <a:lnTo>
                  <a:pt x="632141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103313" y="928914"/>
            <a:ext cx="3182096" cy="592908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 noGrp="1"/>
          </p:cNvSpPr>
          <p:nvPr>
            <p:ph type="pic" sz="quarter" idx="10"/>
          </p:nvPr>
        </p:nvSpPr>
        <p:spPr>
          <a:xfrm>
            <a:off x="-1" y="1676400"/>
            <a:ext cx="12192000" cy="2997200"/>
          </a:xfrm>
          <a:custGeom>
            <a:avLst/>
            <a:gdLst>
              <a:gd name="connsiteX0" fmla="*/ 0 w 12192000"/>
              <a:gd name="connsiteY0" fmla="*/ 0 h 2997200"/>
              <a:gd name="connsiteX1" fmla="*/ 12192000 w 12192000"/>
              <a:gd name="connsiteY1" fmla="*/ 0 h 2997200"/>
              <a:gd name="connsiteX2" fmla="*/ 12192000 w 12192000"/>
              <a:gd name="connsiteY2" fmla="*/ 2997200 h 2997200"/>
              <a:gd name="connsiteX3" fmla="*/ 0 w 12192000"/>
              <a:gd name="connsiteY3" fmla="*/ 2997200 h 29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200">
                <a:moveTo>
                  <a:pt x="0" y="0"/>
                </a:moveTo>
                <a:lnTo>
                  <a:pt x="12192000" y="0"/>
                </a:lnTo>
                <a:lnTo>
                  <a:pt x="12192000" y="2997200"/>
                </a:lnTo>
                <a:lnTo>
                  <a:pt x="0" y="2997200"/>
                </a:lnTo>
                <a:close/>
              </a:path>
            </a:pathLst>
          </a:custGeom>
        </p:spPr>
        <p:txBody>
          <a:bodyPr vert="horz" wrap="square" lIns="91440" tIns="45720" rIns="91440" bIns="45720" rtlCol="0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00E5-CD88-4094-A1EE-5BCB2DF01E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D91FF-1EBC-4C86-94B8-564639E3D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954D2-899E-42BF-B84D-A49FE36A9F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81455-3550-4751-8F69-B17042D7A8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4.xml"/><Relationship Id="rId5" Type="http://schemas.openxmlformats.org/officeDocument/2006/relationships/themeOverride" Target="../theme/themeOverride4.xml"/><Relationship Id="rId4" Type="http://schemas.openxmlformats.org/officeDocument/2006/relationships/image" Target="../media/image6.jpeg"/><Relationship Id="rId3" Type="http://schemas.openxmlformats.org/officeDocument/2006/relationships/tags" Target="../tags/tag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9" t="3296" r="27047" b="1142"/>
          <a:stretch>
            <a:fillRect/>
          </a:stretch>
        </p:blipFill>
        <p:spPr>
          <a:xfrm>
            <a:off x="0" y="0"/>
            <a:ext cx="5678170" cy="6985000"/>
          </a:xfrm>
          <a:prstGeom prst="rect">
            <a:avLst/>
          </a:prstGeom>
          <a:solidFill>
            <a:srgbClr val="AE7B6A">
              <a:alpha val="0"/>
            </a:srgbClr>
          </a:solidFill>
          <a:effectLst>
            <a:outerShdw blurRad="50800" dist="50800" dir="5400000" algn="ctr" rotWithShape="0">
              <a:srgbClr val="000000">
                <a:alpha val="90000"/>
              </a:srgbClr>
            </a:outerShdw>
            <a:reflection stA="0" endPos="65000" dist="50800" dir="5400000" sy="-100000" algn="bl" rotWithShape="0"/>
          </a:effectLst>
        </p:spPr>
      </p:pic>
      <p:sp>
        <p:nvSpPr>
          <p:cNvPr id="35" name="矩形 34"/>
          <p:cNvSpPr/>
          <p:nvPr/>
        </p:nvSpPr>
        <p:spPr>
          <a:xfrm>
            <a:off x="0" y="0"/>
            <a:ext cx="5677535" cy="6858000"/>
          </a:xfrm>
          <a:prstGeom prst="rect">
            <a:avLst/>
          </a:prstGeom>
          <a:solidFill>
            <a:schemeClr val="accent5">
              <a:lumMod val="7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6530" y="2227008"/>
            <a:ext cx="7885470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27008"/>
            <a:ext cx="412955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6988810" y="2783840"/>
            <a:ext cx="4003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_____________ 部门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0" name="文本框 15"/>
          <p:cNvSpPr txBox="1"/>
          <p:nvPr/>
        </p:nvSpPr>
        <p:spPr>
          <a:xfrm>
            <a:off x="5678170" y="5740400"/>
            <a:ext cx="6514465" cy="33718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 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汇报人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:  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             </a:t>
            </a:r>
            <a:endParaRPr lang="en-US" altLang="zh-CN" sz="1600" b="1" u="sng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7814" y="187211"/>
            <a:ext cx="6459991" cy="565456"/>
            <a:chOff x="1202771" y="655375"/>
            <a:chExt cx="6459991" cy="56545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00" y="1021707"/>
              <a:ext cx="580856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文本框 5"/>
          <p:cNvSpPr txBox="1"/>
          <p:nvPr/>
        </p:nvSpPr>
        <p:spPr>
          <a:xfrm>
            <a:off x="6474460" y="3892550"/>
            <a:ext cx="503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拟新进人员情况介绍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9" t="3296" r="27047" b="1142"/>
          <a:stretch>
            <a:fillRect/>
          </a:stretch>
        </p:blipFill>
        <p:spPr>
          <a:xfrm>
            <a:off x="0" y="0"/>
            <a:ext cx="5678170" cy="6985000"/>
          </a:xfrm>
          <a:prstGeom prst="rect">
            <a:avLst/>
          </a:prstGeom>
          <a:solidFill>
            <a:srgbClr val="AE7B6A">
              <a:alpha val="0"/>
            </a:srgbClr>
          </a:solidFill>
          <a:effectLst>
            <a:outerShdw blurRad="50800" dist="50800" dir="5400000" algn="ctr" rotWithShape="0">
              <a:srgbClr val="000000">
                <a:alpha val="90000"/>
              </a:srgbClr>
            </a:outerShdw>
            <a:reflection stA="0" endPos="65000" dist="50800" dir="5400000" sy="-100000" algn="bl" rotWithShape="0"/>
          </a:effectLst>
        </p:spPr>
      </p:pic>
      <p:sp>
        <p:nvSpPr>
          <p:cNvPr id="35" name="矩形 34"/>
          <p:cNvSpPr/>
          <p:nvPr/>
        </p:nvSpPr>
        <p:spPr>
          <a:xfrm>
            <a:off x="0" y="0"/>
            <a:ext cx="5677535" cy="6858000"/>
          </a:xfrm>
          <a:prstGeom prst="rect">
            <a:avLst/>
          </a:prstGeom>
          <a:solidFill>
            <a:schemeClr val="accent5">
              <a:lumMod val="7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6530" y="2227008"/>
            <a:ext cx="7885470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27008"/>
            <a:ext cx="412955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5396865" y="3429000"/>
            <a:ext cx="62350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汇报完毕，请领导审议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/>
        </p:nvSpPr>
        <p:spPr>
          <a:xfrm>
            <a:off x="396875" y="-24130"/>
            <a:ext cx="507047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solidFill>
            <a:srgbClr val="316A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8890" y="-24130"/>
            <a:ext cx="506539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5678805" y="1631315"/>
            <a:ext cx="5100955" cy="72390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12"/>
          <p:cNvSpPr/>
          <p:nvPr/>
        </p:nvSpPr>
        <p:spPr>
          <a:xfrm>
            <a:off x="5679440" y="2851150"/>
            <a:ext cx="5100320" cy="75565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6354445" y="1773555"/>
            <a:ext cx="407543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岗位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设置情况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819775" y="1773555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01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819775" y="2979420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02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0" y="-19050"/>
            <a:ext cx="507428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903226" y="2355215"/>
            <a:ext cx="1874901" cy="1341751"/>
            <a:chOff x="1287050" y="2115919"/>
            <a:chExt cx="1689100" cy="1198957"/>
          </a:xfrm>
        </p:grpSpPr>
        <p:sp>
          <p:nvSpPr>
            <p:cNvPr id="9" name="文本框 8"/>
            <p:cNvSpPr txBox="1"/>
            <p:nvPr/>
          </p:nvSpPr>
          <p:spPr>
            <a:xfrm>
              <a:off x="1358900" y="2115919"/>
              <a:ext cx="1536700" cy="741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  <a:endPara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87050" y="2837272"/>
              <a:ext cx="1689100" cy="356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555123" y="3246786"/>
              <a:ext cx="1202495" cy="680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: 圆角 12"/>
          <p:cNvSpPr/>
          <p:nvPr>
            <p:custDataLst>
              <p:tags r:id="rId2"/>
            </p:custDataLst>
          </p:nvPr>
        </p:nvSpPr>
        <p:spPr>
          <a:xfrm>
            <a:off x="5679440" y="4205605"/>
            <a:ext cx="5100320" cy="72390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290945" y="4315460"/>
            <a:ext cx="49136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工作目标设想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5742305" y="4290060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03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7814" y="187211"/>
            <a:ext cx="6459991" cy="565456"/>
            <a:chOff x="1202771" y="655375"/>
            <a:chExt cx="6459991" cy="56545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854200" y="1021707"/>
              <a:ext cx="580856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31915" y="2976880"/>
            <a:ext cx="4075430" cy="414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个人基本情况介绍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-94" y="1041762"/>
            <a:ext cx="12192000" cy="477459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919480" y="1042035"/>
            <a:ext cx="4278630" cy="4775200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1534182" y="2720911"/>
            <a:ext cx="308888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PART 01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918737" y="3478728"/>
            <a:ext cx="4360126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岗位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设置情况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39782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岗位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设置情况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1515" y="382905"/>
            <a:ext cx="7690485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-94" y="1041762"/>
            <a:ext cx="12192000" cy="477459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919480" y="1042035"/>
            <a:ext cx="4278630" cy="4775200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1534182" y="2720911"/>
            <a:ext cx="308888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PART 02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918737" y="3478728"/>
            <a:ext cx="4360126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39782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1515" y="382905"/>
            <a:ext cx="7690485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145" y="1264920"/>
            <a:ext cx="112388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（提示：须包含：姓名、性别、出生年月、本人照片、学习经历、工作经历等，所涉信息需要与审批表中填写的保持一致）</a:t>
            </a:r>
            <a:endParaRPr lang="zh-CN" altLang="en-US" sz="1400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776855" y="1828668"/>
            <a:ext cx="0" cy="340169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767715" y="2503170"/>
            <a:ext cx="1615440" cy="205232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39782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1515" y="382905"/>
            <a:ext cx="7690485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145" y="1264920"/>
            <a:ext cx="112388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（提示：如有，可包含近五年主要科研项目情况、近五年公开发表的论文及著作、近五年知识产权（著作权、专利权等）情况、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近五年获得的其他重要成果、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近五年荣誉证书等，所涉信息需要与审批表中填写的保持一致，且需要提供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证明材料）</a:t>
            </a:r>
            <a:endParaRPr lang="zh-CN" altLang="en-US" sz="1400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11785" y="2011680"/>
            <a:ext cx="11731625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范例：</a:t>
            </a:r>
            <a:endParaRPr lang="zh-CN" sz="1600" b="1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sym typeface="Tahoma" panose="020B0604030504040204" pitchFamily="34" charset="0"/>
              </a:rPr>
              <a:t>近五年主要科研项目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课题名称，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xxxx年x月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-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xxxx年x月，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课题来源，</a:t>
            </a:r>
            <a:r>
              <a:rPr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排名</a:t>
            </a:r>
            <a:r>
              <a:rPr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（若非主持，请标明是否为申报书或结项材料的成员）</a:t>
            </a:r>
            <a:r>
              <a:rPr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、承担任务、已完成/未完成/进行中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；</a:t>
            </a:r>
            <a:endParaRPr 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……</a:t>
            </a:r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sym typeface="Tahoma" panose="020B0604030504040204" pitchFamily="34" charset="0"/>
              </a:rPr>
              <a:t>近五年公开发表的</a:t>
            </a:r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论文及著作：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论文、著作名称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发表</a:t>
            </a:r>
            <a:r>
              <a:rPr lang="en-US" alt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出版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时间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，刊物</a:t>
            </a:r>
            <a:r>
              <a:rPr lang="en-US" alt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出版社名称，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是否核心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论文成果分级（参照上电科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[2023]16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号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关于印发《上海电力大学教师科技成果评价办法》的通知中附录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：《上海电力大学学术论文成果分级表》，例如：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A1/A2/B1)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第X作者或X/X(非第一作者需标明是否为通讯作者及通讯作者排序)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；</a:t>
            </a:r>
            <a:endParaRPr 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sym typeface="Tahoma" panose="020B0604030504040204" pitchFamily="34" charset="0"/>
              </a:rPr>
              <a:t>近五年知识产权（著作权、专利权等）</a:t>
            </a:r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（以专利为例）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专利名称，专利号，排名，是否授权，授权时间，成果转化金额等；</a:t>
            </a:r>
            <a:endParaRPr lang="zh-CN" altLang="en-US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160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indent="0"/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近五年获得的其他重要成果：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获奖/人才计划名称、xxxx年x月，颁奖/立项单位；</a:t>
            </a:r>
            <a:endParaRPr lang="zh-CN" altLang="en-US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160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indent="0"/>
            <a:endParaRPr lang="zh-CN" altLang="en-US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sym typeface="Tahoma" panose="020B0604030504040204" pitchFamily="34" charset="0"/>
              </a:rPr>
              <a:t>近五年荣誉证书</a:t>
            </a:r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xxxx年x月，奖项名称+获奖等级；</a:t>
            </a:r>
            <a:endParaRPr lang="zh-CN" altLang="en-US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-94" y="1041762"/>
            <a:ext cx="12192000" cy="477459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919480" y="1042035"/>
            <a:ext cx="4278630" cy="4775200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1534182" y="2720911"/>
            <a:ext cx="308888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PART 03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918845" y="3478530"/>
            <a:ext cx="427926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工作目标设想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438594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工作目标设想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95320" y="382905"/>
            <a:ext cx="8996680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椭圆 38"/>
          <p:cNvSpPr/>
          <p:nvPr>
            <p:custDataLst>
              <p:tags r:id="rId3"/>
            </p:custDataLst>
          </p:nvPr>
        </p:nvSpPr>
        <p:spPr>
          <a:xfrm>
            <a:off x="10015220" y="4883785"/>
            <a:ext cx="1805305" cy="1818005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PP_MARK_KEY" val="3fb89732-5a7f-4a60-adac-1f150be1a637"/>
  <p:tag name="COMMONDATA" val="eyJjb3VudCI6MjIsImhkaWQiOiI0ODYwZGNlN2FlMmVkYTI5NDBhMmIzZWU4MzQ0YjZkOCIsInVzZXJDb3VudCI6Mn0="/>
  <p:tag name="commondata" val="eyJjb3VudCI6MjMsImhkaWQiOiI0ODYwZGNlN2FlMmVkYTI5NDBhMmIzZWU4MzQ0YjZkOCIsInVzZXJDb3VudCI6M30=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BC2834"/>
      </a:accent1>
      <a:accent2>
        <a:srgbClr val="D70050"/>
      </a:accent2>
      <a:accent3>
        <a:srgbClr val="E3844A"/>
      </a:accent3>
      <a:accent4>
        <a:srgbClr val="E7C324"/>
      </a:accent4>
      <a:accent5>
        <a:srgbClr val="428EB3"/>
      </a:accent5>
      <a:accent6>
        <a:srgbClr val="537E82"/>
      </a:accent6>
      <a:hlink>
        <a:srgbClr val="4472C4"/>
      </a:hlink>
      <a:folHlink>
        <a:srgbClr val="BFBFBF"/>
      </a:folHlink>
    </a:clrScheme>
    <a:fontScheme name="f0gfeecm">
      <a:majorFont>
        <a:latin typeface="AvantGarde Bk BT"/>
        <a:ea typeface="张海山锐线体简"/>
        <a:cs typeface=""/>
      </a:majorFont>
      <a:minorFont>
        <a:latin typeface="AvantGarde Bk BT"/>
        <a:ea typeface="张海山锐线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1009</Words>
  <Application>WPS 演示</Application>
  <PresentationFormat>宽屏</PresentationFormat>
  <Paragraphs>77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汉仪颜楷简</vt:lpstr>
      <vt:lpstr>黑体</vt:lpstr>
      <vt:lpstr>Tahoma</vt:lpstr>
      <vt:lpstr>仿宋</vt:lpstr>
      <vt:lpstr>AvantGarde Bk BT</vt:lpstr>
      <vt:lpstr>ksdb</vt:lpstr>
      <vt:lpstr>Arial Unicode MS</vt:lpstr>
      <vt:lpstr>张海山锐线体简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office2016mac62028</dc:creator>
  <cp:lastModifiedBy>IU～～</cp:lastModifiedBy>
  <cp:revision>40</cp:revision>
  <dcterms:created xsi:type="dcterms:W3CDTF">2019-09-17T03:46:00Z</dcterms:created>
  <dcterms:modified xsi:type="dcterms:W3CDTF">2025-03-19T07:21:22Z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KSOTemplateUUID">
    <vt:lpwstr>v1.0_mb_2zWQbThbgbCKV+ni3zrgVQ==</vt:lpwstr>
  </property>
  <property fmtid="{D5CDD505-2E9C-101B-9397-08002B2CF9AE}" pid="4" name="ICV">
    <vt:lpwstr>4F39D5F94E994C0EAD2910E4E046344E_13</vt:lpwstr>
  </property>
</Properties>
</file>