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theme/themeOverride10.xml" ContentType="application/vnd.openxmlformats-officedocument.themeOverr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ppt/theme/themeOverride5.xml" ContentType="application/vnd.openxmlformats-officedocument.themeOverride+xml"/>
  <Override PartName="/ppt/theme/themeOverride6.xml" ContentType="application/vnd.openxmlformats-officedocument.themeOverride+xml"/>
  <Override PartName="/ppt/theme/themeOverride7.xml" ContentType="application/vnd.openxmlformats-officedocument.themeOverride+xml"/>
  <Override PartName="/ppt/theme/themeOverride8.xml" ContentType="application/vnd.openxmlformats-officedocument.themeOverride+xml"/>
  <Override PartName="/ppt/theme/themeOverride9.xml" ContentType="application/vnd.openxmlformats-officedocument.themeOverrid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7"/>
  </p:notesMasterIdLst>
  <p:sldIdLst>
    <p:sldId id="2273" r:id="rId3"/>
    <p:sldId id="2315" r:id="rId4"/>
    <p:sldId id="2291" r:id="rId5"/>
    <p:sldId id="2292" r:id="rId6"/>
    <p:sldId id="2308" r:id="rId8"/>
    <p:sldId id="2307" r:id="rId9"/>
    <p:sldId id="2330" r:id="rId10"/>
    <p:sldId id="269" r:id="rId11"/>
    <p:sldId id="299" r:id="rId12"/>
    <p:sldId id="2299" r:id="rId13"/>
    <p:sldId id="2294" r:id="rId14"/>
    <p:sldId id="2295" r:id="rId15"/>
    <p:sldId id="2300" r:id="rId16"/>
    <p:sldId id="2329" r:id="rId17"/>
    <p:sldId id="2302" r:id="rId18"/>
    <p:sldId id="2303" r:id="rId19"/>
  </p:sldIdLst>
  <p:sldSz cx="12192000" cy="6858000"/>
  <p:notesSz cx="9144000" cy="6858000"/>
  <p:embeddedFontLst>
    <p:embeddedFont>
      <p:font typeface="微软雅黑" panose="020B0503020204020204" charset="-122"/>
      <p:regular r:id="rId24"/>
    </p:embeddedFont>
    <p:embeddedFont>
      <p:font typeface="汉仪颜楷简" panose="00020600040101010101" charset="-122"/>
      <p:regular r:id="rId25"/>
    </p:embeddedFont>
    <p:embeddedFont>
      <p:font typeface="黑体" panose="02010609060101010101" pitchFamily="49" charset="-122"/>
      <p:regular r:id="rId26"/>
    </p:embeddedFont>
    <p:embeddedFont>
      <p:font typeface="Tahoma" panose="020B0604030504040204" pitchFamily="34" charset="0"/>
      <p:regular r:id="rId27"/>
      <p:bold r:id="rId28"/>
    </p:embeddedFont>
    <p:embeddedFont>
      <p:font typeface="仿宋" panose="02010609060101010101" charset="-122"/>
      <p:regular r:id="rId29"/>
    </p:embeddedFont>
    <p:embeddedFont>
      <p:font typeface="等线" panose="02010600030101010101" charset="-122"/>
      <p:regular r:id="rId30"/>
    </p:embeddedFont>
  </p:embeddedFontLst>
  <p:custDataLst>
    <p:tags r:id="rId3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Lee Jacob" initials="LJ" lastIdx="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16A8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>
        <p:scale>
          <a:sx n="50" d="100"/>
          <a:sy n="50" d="100"/>
        </p:scale>
        <p:origin x="1207" y="63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tags" Target="tags/tag9.xml"/><Relationship Id="rId30" Type="http://schemas.openxmlformats.org/officeDocument/2006/relationships/font" Target="fonts/font7.fntdata"/><Relationship Id="rId3" Type="http://schemas.openxmlformats.org/officeDocument/2006/relationships/slide" Target="slides/slide1.xml"/><Relationship Id="rId29" Type="http://schemas.openxmlformats.org/officeDocument/2006/relationships/font" Target="fonts/font6.fntdata"/><Relationship Id="rId28" Type="http://schemas.openxmlformats.org/officeDocument/2006/relationships/font" Target="fonts/font5.fntdata"/><Relationship Id="rId27" Type="http://schemas.openxmlformats.org/officeDocument/2006/relationships/font" Target="fonts/font4.fntdata"/><Relationship Id="rId26" Type="http://schemas.openxmlformats.org/officeDocument/2006/relationships/font" Target="fonts/font3.fntdata"/><Relationship Id="rId25" Type="http://schemas.openxmlformats.org/officeDocument/2006/relationships/font" Target="fonts/font2.fntdata"/><Relationship Id="rId24" Type="http://schemas.openxmlformats.org/officeDocument/2006/relationships/font" Target="fonts/font1.fntdata"/><Relationship Id="rId23" Type="http://schemas.openxmlformats.org/officeDocument/2006/relationships/commentAuthors" Target="commentAuthors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5179484" y="0"/>
            <a:ext cx="3962400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B338C7D-A3EF-4942-8737-5BCC22243754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2514600" y="857250"/>
            <a:ext cx="4114800" cy="23145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914400" y="3300413"/>
            <a:ext cx="7315200" cy="2700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6513910"/>
            <a:ext cx="3962400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5179484" y="6513910"/>
            <a:ext cx="3962400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834CEBA-C63A-4E8E-B6CD-7E20D9A259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1B1104B-EFCD-4B89-9810-BE7FE4119FD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1B1104B-EFCD-4B89-9810-BE7FE4119FD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1B1104B-EFCD-4B89-9810-BE7FE4119FD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1B1104B-EFCD-4B89-9810-BE7FE4119FD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1B1104B-EFCD-4B89-9810-BE7FE4119FD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1B1104B-EFCD-4B89-9810-BE7FE4119FD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1B1104B-EFCD-4B89-9810-BE7FE4119FD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1B1104B-EFCD-4B89-9810-BE7FE4119FD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1B1104B-EFCD-4B89-9810-BE7FE4119FD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F954D2-899E-42BF-B84D-A49FE36A9F74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C81455-3550-4751-8F69-B17042D7A85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6321419" cy="6858000"/>
          </a:xfrm>
          <a:custGeom>
            <a:avLst/>
            <a:gdLst>
              <a:gd name="connsiteX0" fmla="*/ 0 w 6321419"/>
              <a:gd name="connsiteY0" fmla="*/ 0 h 6858000"/>
              <a:gd name="connsiteX1" fmla="*/ 6321419 w 6321419"/>
              <a:gd name="connsiteY1" fmla="*/ 0 h 6858000"/>
              <a:gd name="connsiteX2" fmla="*/ 6321419 w 6321419"/>
              <a:gd name="connsiteY2" fmla="*/ 6858000 h 6858000"/>
              <a:gd name="connsiteX3" fmla="*/ 0 w 6321419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321419" h="6858000">
                <a:moveTo>
                  <a:pt x="0" y="0"/>
                </a:moveTo>
                <a:lnTo>
                  <a:pt x="6321419" y="0"/>
                </a:lnTo>
                <a:lnTo>
                  <a:pt x="6321419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1103313" y="928914"/>
            <a:ext cx="3182096" cy="5929086"/>
          </a:xfrm>
          <a:prstGeom prst="rect">
            <a:avLst/>
          </a:prstGeom>
        </p:spPr>
        <p:txBody>
          <a:bodyPr vert="horz" wrap="square" lIns="91440" tIns="45720" rIns="91440" bIns="45720" rtlCol="0">
            <a:noAutofit/>
          </a:bodyPr>
          <a:lstStyle>
            <a:lvl1pPr>
              <a:defRPr lang="en-US"/>
            </a:lvl1pPr>
          </a:lstStyle>
          <a:p>
            <a:pPr lvl="0"/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4"/>
          <p:cNvSpPr>
            <a:spLocks noGrp="1"/>
          </p:cNvSpPr>
          <p:nvPr>
            <p:ph type="pic" sz="quarter" idx="10"/>
          </p:nvPr>
        </p:nvSpPr>
        <p:spPr>
          <a:xfrm>
            <a:off x="-1" y="1676400"/>
            <a:ext cx="12192000" cy="2997200"/>
          </a:xfrm>
          <a:custGeom>
            <a:avLst/>
            <a:gdLst>
              <a:gd name="connsiteX0" fmla="*/ 0 w 12192000"/>
              <a:gd name="connsiteY0" fmla="*/ 0 h 2997200"/>
              <a:gd name="connsiteX1" fmla="*/ 12192000 w 12192000"/>
              <a:gd name="connsiteY1" fmla="*/ 0 h 2997200"/>
              <a:gd name="connsiteX2" fmla="*/ 12192000 w 12192000"/>
              <a:gd name="connsiteY2" fmla="*/ 2997200 h 2997200"/>
              <a:gd name="connsiteX3" fmla="*/ 0 w 12192000"/>
              <a:gd name="connsiteY3" fmla="*/ 2997200 h 299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2997200">
                <a:moveTo>
                  <a:pt x="0" y="0"/>
                </a:moveTo>
                <a:lnTo>
                  <a:pt x="12192000" y="0"/>
                </a:lnTo>
                <a:lnTo>
                  <a:pt x="12192000" y="2997200"/>
                </a:lnTo>
                <a:lnTo>
                  <a:pt x="0" y="2997200"/>
                </a:lnTo>
                <a:close/>
              </a:path>
            </a:pathLst>
          </a:custGeom>
        </p:spPr>
        <p:txBody>
          <a:bodyPr vert="horz" wrap="square" lIns="91440" tIns="45720" rIns="91440" bIns="45720" rtlCol="0">
            <a:noAutofit/>
          </a:bodyPr>
          <a:lstStyle>
            <a:lvl1pPr>
              <a:defRPr lang="id-ID"/>
            </a:lvl1pPr>
          </a:lstStyle>
          <a:p>
            <a:pPr lvl="0"/>
            <a:endParaRPr lang="id-ID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5F00E5-CD88-4094-A1EE-5BCB2DF01E3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3D91FF-1EBC-4C86-94B8-564639E3DBA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F954D2-899E-42BF-B84D-A49FE36A9F7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C81455-3550-4751-8F69-B17042D7A85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hemeOverride" Target="../theme/themeOverride1.xml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4.xml"/><Relationship Id="rId3" Type="http://schemas.openxmlformats.org/officeDocument/2006/relationships/themeOverride" Target="../theme/themeOverride6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5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7.xml"/><Relationship Id="rId7" Type="http://schemas.openxmlformats.org/officeDocument/2006/relationships/slideLayout" Target="../slideLayouts/slideLayout4.xml"/><Relationship Id="rId6" Type="http://schemas.openxmlformats.org/officeDocument/2006/relationships/themeOverride" Target="../theme/themeOverride7.xml"/><Relationship Id="rId5" Type="http://schemas.openxmlformats.org/officeDocument/2006/relationships/tags" Target="../tags/tag8.xml"/><Relationship Id="rId4" Type="http://schemas.microsoft.com/office/2007/relationships/hdphoto" Target="../media/image7.wdp"/><Relationship Id="rId3" Type="http://schemas.openxmlformats.org/officeDocument/2006/relationships/image" Target="../media/image6.png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5.jpeg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8.xml"/><Relationship Id="rId4" Type="http://schemas.openxmlformats.org/officeDocument/2006/relationships/slideLayout" Target="../slideLayouts/slideLayout4.xml"/><Relationship Id="rId3" Type="http://schemas.openxmlformats.org/officeDocument/2006/relationships/themeOverride" Target="../theme/themeOverride8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9.xml"/><Relationship Id="rId4" Type="http://schemas.openxmlformats.org/officeDocument/2006/relationships/slideLayout" Target="../slideLayouts/slideLayout4.xml"/><Relationship Id="rId3" Type="http://schemas.openxmlformats.org/officeDocument/2006/relationships/themeOverride" Target="../theme/themeOverride9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hemeOverride" Target="../theme/themeOverride10.xml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image" Target="../media/image3.png"/><Relationship Id="rId8" Type="http://schemas.openxmlformats.org/officeDocument/2006/relationships/image" Target="../media/image2.png"/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0" Type="http://schemas.openxmlformats.org/officeDocument/2006/relationships/slideLayout" Target="../slideLayouts/slideLayout7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4.xml"/><Relationship Id="rId3" Type="http://schemas.openxmlformats.org/officeDocument/2006/relationships/themeOverride" Target="../theme/themeOverride2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4.xml"/><Relationship Id="rId4" Type="http://schemas.openxmlformats.org/officeDocument/2006/relationships/themeOverride" Target="../theme/themeOverride3.xml"/><Relationship Id="rId3" Type="http://schemas.openxmlformats.org/officeDocument/2006/relationships/tags" Target="../tags/tag7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4.xml"/><Relationship Id="rId3" Type="http://schemas.openxmlformats.org/officeDocument/2006/relationships/themeOverride" Target="../theme/themeOverride4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5.jpe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4.xml"/><Relationship Id="rId3" Type="http://schemas.openxmlformats.org/officeDocument/2006/relationships/themeOverride" Target="../theme/themeOverride5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599" t="3296" r="27047" b="1142"/>
          <a:stretch>
            <a:fillRect/>
          </a:stretch>
        </p:blipFill>
        <p:spPr>
          <a:xfrm>
            <a:off x="0" y="0"/>
            <a:ext cx="5678170" cy="6985000"/>
          </a:xfrm>
          <a:prstGeom prst="rect">
            <a:avLst/>
          </a:prstGeom>
          <a:solidFill>
            <a:srgbClr val="AE7B6A">
              <a:alpha val="0"/>
            </a:srgbClr>
          </a:solidFill>
          <a:effectLst>
            <a:outerShdw blurRad="50800" dist="50800" dir="5400000" algn="ctr" rotWithShape="0">
              <a:srgbClr val="000000">
                <a:alpha val="90000"/>
              </a:srgbClr>
            </a:outerShdw>
            <a:reflection stA="0" endPos="65000" dist="50800" dir="5400000" sy="-100000" algn="bl" rotWithShape="0"/>
          </a:effectLst>
        </p:spPr>
      </p:pic>
      <p:sp>
        <p:nvSpPr>
          <p:cNvPr id="35" name="矩形 34"/>
          <p:cNvSpPr/>
          <p:nvPr/>
        </p:nvSpPr>
        <p:spPr>
          <a:xfrm>
            <a:off x="0" y="0"/>
            <a:ext cx="5677535" cy="6858000"/>
          </a:xfrm>
          <a:prstGeom prst="rect">
            <a:avLst/>
          </a:prstGeom>
          <a:solidFill>
            <a:schemeClr val="accent5">
              <a:lumMod val="75000"/>
              <a:alpha val="1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306530" y="2227008"/>
            <a:ext cx="7885470" cy="3200400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2227008"/>
            <a:ext cx="412955" cy="3200400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5" name="文本框 5"/>
          <p:cNvSpPr txBox="1"/>
          <p:nvPr/>
        </p:nvSpPr>
        <p:spPr>
          <a:xfrm>
            <a:off x="6988810" y="2783840"/>
            <a:ext cx="400304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36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_____________ 部门</a:t>
            </a:r>
            <a:endParaRPr lang="zh-CN" altLang="en-US" sz="36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</p:txBody>
      </p:sp>
      <p:sp>
        <p:nvSpPr>
          <p:cNvPr id="30" name="文本框 15"/>
          <p:cNvSpPr txBox="1"/>
          <p:nvPr/>
        </p:nvSpPr>
        <p:spPr>
          <a:xfrm>
            <a:off x="5678170" y="5740400"/>
            <a:ext cx="6514465" cy="337185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16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                          </a:t>
            </a:r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汇报人</a:t>
            </a:r>
            <a:r>
              <a:rPr lang="en-US" altLang="zh-CN" sz="16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:  </a:t>
            </a:r>
            <a:r>
              <a:rPr lang="en-US" altLang="zh-CN" sz="1600" b="1" u="sng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                      </a:t>
            </a:r>
            <a:r>
              <a:rPr lang="en-US" altLang="zh-CN" sz="1600" b="1" u="sng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                                   </a:t>
            </a:r>
            <a:endParaRPr lang="en-US" altLang="zh-CN" sz="1600" b="1" u="sng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227814" y="187211"/>
            <a:ext cx="6459991" cy="565456"/>
            <a:chOff x="1202771" y="655375"/>
            <a:chExt cx="6459991" cy="565456"/>
          </a:xfrm>
        </p:grpSpPr>
        <p:pic>
          <p:nvPicPr>
            <p:cNvPr id="28" name="图片 27"/>
            <p:cNvPicPr>
              <a:picLocks noChangeAspect="1"/>
            </p:cNvPicPr>
            <p:nvPr/>
          </p:nvPicPr>
          <p:blipFill>
            <a:blip r:embed="rId2">
              <a:lum bright="70000" contrast="-70000"/>
            </a:blip>
            <a:stretch>
              <a:fillRect/>
            </a:stretch>
          </p:blipFill>
          <p:spPr>
            <a:xfrm>
              <a:off x="1202771" y="655375"/>
              <a:ext cx="584974" cy="565456"/>
            </a:xfrm>
            <a:prstGeom prst="rect">
              <a:avLst/>
            </a:prstGeom>
          </p:spPr>
        </p:pic>
        <p:pic>
          <p:nvPicPr>
            <p:cNvPr id="33" name="图片 32"/>
            <p:cNvPicPr>
              <a:picLocks noChangeAspect="1"/>
            </p:cNvPicPr>
            <p:nvPr/>
          </p:nvPicPr>
          <p:blipFill>
            <a:blip r:embed="rId3">
              <a:lum bright="70000" contrast="-70000"/>
            </a:blip>
            <a:srcRect r="43825"/>
            <a:stretch>
              <a:fillRect/>
            </a:stretch>
          </p:blipFill>
          <p:spPr>
            <a:xfrm>
              <a:off x="1947777" y="706924"/>
              <a:ext cx="1779270" cy="455930"/>
            </a:xfrm>
            <a:prstGeom prst="rect">
              <a:avLst/>
            </a:prstGeom>
          </p:spPr>
        </p:pic>
        <p:sp>
          <p:nvSpPr>
            <p:cNvPr id="34" name="文本框 33"/>
            <p:cNvSpPr txBox="1"/>
            <p:nvPr/>
          </p:nvSpPr>
          <p:spPr>
            <a:xfrm>
              <a:off x="1854200" y="1021707"/>
              <a:ext cx="5808562" cy="1846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600" b="1" dirty="0">
                  <a:solidFill>
                    <a:schemeClr val="bg1"/>
                  </a:solidFill>
                </a:rPr>
                <a:t>SHANGHAI  UNIVERSITY  OF  ELECTRIC  POWER</a:t>
              </a:r>
              <a:endParaRPr lang="zh-CN" altLang="en-US" sz="6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32" name="文本框 5"/>
          <p:cNvSpPr txBox="1"/>
          <p:nvPr/>
        </p:nvSpPr>
        <p:spPr>
          <a:xfrm>
            <a:off x="6474460" y="3892550"/>
            <a:ext cx="503237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40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拟新进人员情况介绍</a:t>
            </a:r>
            <a:endParaRPr lang="zh-CN" altLang="en-US" sz="40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Footer Text"/>
          <p:cNvSpPr txBox="1"/>
          <p:nvPr/>
        </p:nvSpPr>
        <p:spPr>
          <a:xfrm>
            <a:off x="522605" y="473710"/>
            <a:ext cx="3978275" cy="55372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3600" b="1" dirty="0"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个人基本情况介绍</a:t>
            </a:r>
            <a:endParaRPr lang="zh-CN" altLang="en-US" sz="3600" b="1" dirty="0"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22" name="任意多边形: 形状 21"/>
          <p:cNvSpPr/>
          <p:nvPr/>
        </p:nvSpPr>
        <p:spPr>
          <a:xfrm>
            <a:off x="0" y="383276"/>
            <a:ext cx="398297" cy="796594"/>
          </a:xfrm>
          <a:custGeom>
            <a:avLst/>
            <a:gdLst>
              <a:gd name="connsiteX0" fmla="*/ 0 w 542974"/>
              <a:gd name="connsiteY0" fmla="*/ 0 h 1085948"/>
              <a:gd name="connsiteX1" fmla="*/ 542974 w 542974"/>
              <a:gd name="connsiteY1" fmla="*/ 542974 h 1085948"/>
              <a:gd name="connsiteX2" fmla="*/ 0 w 542974"/>
              <a:gd name="connsiteY2" fmla="*/ 1085948 h 1085948"/>
              <a:gd name="connsiteX3" fmla="*/ 0 w 542974"/>
              <a:gd name="connsiteY3" fmla="*/ 813939 h 1085948"/>
              <a:gd name="connsiteX4" fmla="*/ 54608 w 542974"/>
              <a:gd name="connsiteY4" fmla="*/ 808434 h 1085948"/>
              <a:gd name="connsiteX5" fmla="*/ 270964 w 542974"/>
              <a:gd name="connsiteY5" fmla="*/ 542974 h 1085948"/>
              <a:gd name="connsiteX6" fmla="*/ 54608 w 542974"/>
              <a:gd name="connsiteY6" fmla="*/ 277514 h 1085948"/>
              <a:gd name="connsiteX7" fmla="*/ 0 w 542974"/>
              <a:gd name="connsiteY7" fmla="*/ 272009 h 10859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42974" h="1085948">
                <a:moveTo>
                  <a:pt x="0" y="0"/>
                </a:moveTo>
                <a:cubicBezTo>
                  <a:pt x="299876" y="0"/>
                  <a:pt x="542974" y="243098"/>
                  <a:pt x="542974" y="542974"/>
                </a:cubicBezTo>
                <a:cubicBezTo>
                  <a:pt x="542974" y="842850"/>
                  <a:pt x="299876" y="1085948"/>
                  <a:pt x="0" y="1085948"/>
                </a:cubicBezTo>
                <a:lnTo>
                  <a:pt x="0" y="813939"/>
                </a:lnTo>
                <a:lnTo>
                  <a:pt x="54608" y="808434"/>
                </a:lnTo>
                <a:cubicBezTo>
                  <a:pt x="178082" y="783168"/>
                  <a:pt x="270964" y="673918"/>
                  <a:pt x="270964" y="542974"/>
                </a:cubicBezTo>
                <a:cubicBezTo>
                  <a:pt x="270964" y="412030"/>
                  <a:pt x="178082" y="302781"/>
                  <a:pt x="54608" y="277514"/>
                </a:cubicBezTo>
                <a:lnTo>
                  <a:pt x="0" y="272009"/>
                </a:lnTo>
                <a:close/>
              </a:path>
            </a:pathLst>
          </a:custGeom>
          <a:solidFill>
            <a:srgbClr val="316A86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501515" y="382905"/>
            <a:ext cx="7690485" cy="741045"/>
          </a:xfrm>
          <a:prstGeom prst="rect">
            <a:avLst/>
          </a:prstGeom>
          <a:solidFill>
            <a:srgbClr val="316A86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522605" y="1252220"/>
            <a:ext cx="1066482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spcBef>
                <a:spcPct val="0"/>
              </a:spcBef>
              <a:buFontTx/>
              <a:buNone/>
            </a:pPr>
            <a:r>
              <a:rPr lang="zh-CN" altLang="en-US" sz="1400" b="1">
                <a:solidFill>
                  <a:srgbClr val="1E4A7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Tahoma" panose="020B0604030504040204" pitchFamily="34" charset="0"/>
              </a:rPr>
              <a:t>（提示：须包含近五年主要科研项目情况、近五年公开发表的论文及著作、近五年知识产权（著作权、专利权等）情况、</a:t>
            </a:r>
            <a:r>
              <a:rPr lang="zh-CN" altLang="en-US" sz="1400" b="1">
                <a:solidFill>
                  <a:srgbClr val="1E4A7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近五年获得的其他重要成果、</a:t>
            </a:r>
            <a:r>
              <a:rPr lang="zh-CN" altLang="en-US" sz="1400" b="1">
                <a:solidFill>
                  <a:srgbClr val="1E4A7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Tahoma" panose="020B0604030504040204" pitchFamily="34" charset="0"/>
              </a:rPr>
              <a:t>近五年荣誉证书等，</a:t>
            </a:r>
            <a:r>
              <a:rPr lang="zh-CN" altLang="en-US" sz="1400" b="1">
                <a:solidFill>
                  <a:srgbClr val="1E4A7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Tahoma" panose="020B0604030504040204" pitchFamily="34" charset="0"/>
              </a:rPr>
              <a:t>所涉信息需要与审批表中填写的保持一致）</a:t>
            </a:r>
            <a:endParaRPr lang="zh-CN" altLang="en-US" sz="1400" b="1">
              <a:solidFill>
                <a:srgbClr val="1E4A7A"/>
              </a:solidFill>
              <a:latin typeface="黑体" panose="02010609060101010101" pitchFamily="49" charset="-122"/>
              <a:ea typeface="黑体" panose="02010609060101010101" pitchFamily="49" charset="-122"/>
              <a:sym typeface="Tahoma" panose="020B0604030504040204" pitchFamily="34" charset="0"/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9669145" y="513715"/>
            <a:ext cx="2459990" cy="513715"/>
            <a:chOff x="1202771" y="655375"/>
            <a:chExt cx="2703830" cy="565456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1">
              <a:lum bright="70000" contrast="-70000"/>
            </a:blip>
            <a:stretch>
              <a:fillRect/>
            </a:stretch>
          </p:blipFill>
          <p:spPr>
            <a:xfrm>
              <a:off x="1202771" y="655375"/>
              <a:ext cx="584974" cy="565456"/>
            </a:xfrm>
            <a:prstGeom prst="rect">
              <a:avLst/>
            </a:prstGeom>
          </p:spPr>
        </p:pic>
        <p:pic>
          <p:nvPicPr>
            <p:cNvPr id="33" name="图片 32"/>
            <p:cNvPicPr>
              <a:picLocks noChangeAspect="1"/>
            </p:cNvPicPr>
            <p:nvPr/>
          </p:nvPicPr>
          <p:blipFill>
            <a:blip r:embed="rId2">
              <a:lum bright="70000" contrast="-70000"/>
            </a:blip>
            <a:srcRect r="43825"/>
            <a:stretch>
              <a:fillRect/>
            </a:stretch>
          </p:blipFill>
          <p:spPr>
            <a:xfrm>
              <a:off x="1947777" y="706924"/>
              <a:ext cx="1779270" cy="455930"/>
            </a:xfrm>
            <a:prstGeom prst="rect">
              <a:avLst/>
            </a:prstGeom>
          </p:spPr>
        </p:pic>
        <p:sp>
          <p:nvSpPr>
            <p:cNvPr id="34" name="文本框 33"/>
            <p:cNvSpPr txBox="1"/>
            <p:nvPr/>
          </p:nvSpPr>
          <p:spPr>
            <a:xfrm>
              <a:off x="1854281" y="1007800"/>
              <a:ext cx="2052320" cy="198755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r>
                <a:rPr lang="en-US" altLang="zh-CN" sz="600" b="1" dirty="0">
                  <a:solidFill>
                    <a:schemeClr val="bg1"/>
                  </a:solidFill>
                </a:rPr>
                <a:t>SHANGHAI  UNIVERSITY  OF  ELECTRIC  POWER</a:t>
              </a:r>
              <a:endParaRPr lang="zh-CN" altLang="en-US" sz="6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311785" y="2011680"/>
            <a:ext cx="11731625" cy="47694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1600" b="1">
                <a:solidFill>
                  <a:schemeClr val="accent5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范例：</a:t>
            </a:r>
            <a:endParaRPr lang="zh-CN" sz="1600" b="1">
              <a:solidFill>
                <a:schemeClr val="accent5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indent="0"/>
            <a:r>
              <a:rPr lang="zh-CN" altLang="en-US" sz="1600" b="1">
                <a:solidFill>
                  <a:schemeClr val="accent5"/>
                </a:solidFill>
                <a:latin typeface="仿宋" panose="02010609060101010101" charset="-122"/>
                <a:ea typeface="仿宋" panose="02010609060101010101" charset="-122"/>
                <a:sym typeface="Tahoma" panose="020B0604030504040204" pitchFamily="34" charset="0"/>
              </a:rPr>
              <a:t>近五年主要科研项目</a:t>
            </a:r>
            <a:r>
              <a:rPr lang="zh-CN" sz="1600" b="0">
                <a:solidFill>
                  <a:schemeClr val="accent5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：</a:t>
            </a:r>
            <a:r>
              <a:rPr lang="zh-CN" altLang="en-US" sz="1600" b="0">
                <a:solidFill>
                  <a:schemeClr val="accent5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课题名称，</a:t>
            </a:r>
            <a:r>
              <a:rPr lang="zh-CN" altLang="en-US" sz="1600">
                <a:solidFill>
                  <a:schemeClr val="accent5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xxxx年x月</a:t>
            </a:r>
            <a:r>
              <a:rPr lang="en-US" altLang="zh-CN" sz="1600">
                <a:solidFill>
                  <a:schemeClr val="accent5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-</a:t>
            </a:r>
            <a:r>
              <a:rPr lang="zh-CN" altLang="en-US" sz="1600">
                <a:solidFill>
                  <a:schemeClr val="accent5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xxxx年x月，</a:t>
            </a:r>
            <a:r>
              <a:rPr lang="zh-CN" altLang="en-US" sz="1600" b="0">
                <a:solidFill>
                  <a:schemeClr val="accent5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课题来源，</a:t>
            </a:r>
            <a:r>
              <a:rPr sz="1600" b="0">
                <a:solidFill>
                  <a:schemeClr val="accent5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排名</a:t>
            </a:r>
            <a:r>
              <a:rPr sz="1600">
                <a:solidFill>
                  <a:schemeClr val="accent5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（若非主持，请标明是否为申报书或结项材料的成员）</a:t>
            </a:r>
            <a:r>
              <a:rPr sz="1600" b="0">
                <a:solidFill>
                  <a:schemeClr val="accent5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、承担任务、已完成/未完成/进行中</a:t>
            </a:r>
            <a:r>
              <a:rPr lang="zh-CN" sz="1600" b="0">
                <a:solidFill>
                  <a:schemeClr val="accent5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；</a:t>
            </a:r>
            <a:endParaRPr lang="zh-CN" sz="1600" b="0">
              <a:solidFill>
                <a:schemeClr val="accent5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indent="0"/>
            <a:r>
              <a:rPr lang="en-US" altLang="zh-CN" sz="1600" b="0">
                <a:solidFill>
                  <a:schemeClr val="accent5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……</a:t>
            </a:r>
            <a:endParaRPr lang="en-US" altLang="zh-CN" sz="1600" b="0">
              <a:solidFill>
                <a:schemeClr val="accent5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indent="0"/>
            <a:endParaRPr lang="en-US" altLang="zh-CN" sz="1600" b="0">
              <a:solidFill>
                <a:schemeClr val="accent5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indent="0"/>
            <a:r>
              <a:rPr lang="zh-CN" altLang="en-US" sz="1600" b="1">
                <a:solidFill>
                  <a:schemeClr val="accent5"/>
                </a:solidFill>
                <a:latin typeface="仿宋" panose="02010609060101010101" charset="-122"/>
                <a:ea typeface="仿宋" panose="02010609060101010101" charset="-122"/>
                <a:sym typeface="Tahoma" panose="020B0604030504040204" pitchFamily="34" charset="0"/>
              </a:rPr>
              <a:t>近五年公开发表的</a:t>
            </a:r>
            <a:r>
              <a:rPr lang="zh-CN" altLang="en-US" sz="1600" b="1">
                <a:solidFill>
                  <a:schemeClr val="accent5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论文及著作：</a:t>
            </a:r>
            <a:r>
              <a:rPr lang="zh-CN" altLang="en-US" sz="1600">
                <a:solidFill>
                  <a:schemeClr val="accent5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论文、著作名称</a:t>
            </a:r>
            <a:r>
              <a:rPr lang="en-US" altLang="zh-CN" sz="1600">
                <a:solidFill>
                  <a:schemeClr val="accent5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,</a:t>
            </a:r>
            <a:r>
              <a:rPr lang="zh-CN" sz="1600" b="0">
                <a:solidFill>
                  <a:schemeClr val="accent5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发表</a:t>
            </a:r>
            <a:r>
              <a:rPr lang="en-US" altLang="zh-CN" sz="1600" b="0">
                <a:solidFill>
                  <a:schemeClr val="accent5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/</a:t>
            </a:r>
            <a:r>
              <a:rPr lang="zh-CN" altLang="en-US" sz="1600" b="0">
                <a:solidFill>
                  <a:schemeClr val="accent5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出版</a:t>
            </a:r>
            <a:r>
              <a:rPr lang="zh-CN" sz="1600" b="0">
                <a:solidFill>
                  <a:schemeClr val="accent5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时间</a:t>
            </a:r>
            <a:r>
              <a:rPr lang="zh-CN" altLang="en-US" sz="1600" b="0">
                <a:solidFill>
                  <a:schemeClr val="accent5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，刊物</a:t>
            </a:r>
            <a:r>
              <a:rPr lang="en-US" altLang="zh-CN" sz="1600" b="0">
                <a:solidFill>
                  <a:schemeClr val="accent5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/</a:t>
            </a:r>
            <a:r>
              <a:rPr lang="zh-CN" altLang="en-US" sz="1600" b="0">
                <a:solidFill>
                  <a:schemeClr val="accent5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出版社名称，</a:t>
            </a:r>
            <a:r>
              <a:rPr lang="zh-CN" altLang="en-US" sz="1600">
                <a:solidFill>
                  <a:schemeClr val="accent5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是否核心</a:t>
            </a:r>
            <a:r>
              <a:rPr lang="en-US" altLang="zh-CN" sz="1600">
                <a:solidFill>
                  <a:schemeClr val="accent5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,</a:t>
            </a:r>
            <a:r>
              <a:rPr lang="zh-CN" altLang="en-US" sz="1600">
                <a:solidFill>
                  <a:schemeClr val="accent5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论文成果分级（参照上电科</a:t>
            </a:r>
            <a:r>
              <a:rPr lang="en-US" altLang="zh-CN" sz="1600">
                <a:solidFill>
                  <a:schemeClr val="accent5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[2023]16</a:t>
            </a:r>
            <a:r>
              <a:rPr lang="zh-CN" altLang="en-US" sz="1600">
                <a:solidFill>
                  <a:schemeClr val="accent5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号</a:t>
            </a:r>
            <a:r>
              <a:rPr lang="en-US" altLang="zh-CN" sz="1600">
                <a:solidFill>
                  <a:schemeClr val="accent5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 </a:t>
            </a:r>
            <a:r>
              <a:rPr lang="zh-CN" altLang="en-US" sz="1600">
                <a:solidFill>
                  <a:schemeClr val="accent5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关于印发《上海电力大学教师科技成果评价办法》的通知中附录</a:t>
            </a:r>
            <a:r>
              <a:rPr lang="en-US" altLang="zh-CN" sz="1600">
                <a:solidFill>
                  <a:schemeClr val="accent5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2</a:t>
            </a:r>
            <a:r>
              <a:rPr lang="zh-CN" altLang="en-US" sz="1600">
                <a:solidFill>
                  <a:schemeClr val="accent5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：《上海电力大学学术论文成果分级表》，例如：</a:t>
            </a:r>
            <a:r>
              <a:rPr lang="en-US" altLang="zh-CN" sz="1600">
                <a:solidFill>
                  <a:schemeClr val="accent5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A1/A2/B1)</a:t>
            </a:r>
            <a:r>
              <a:rPr lang="zh-CN" altLang="en-US" sz="1600">
                <a:solidFill>
                  <a:schemeClr val="accent5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，</a:t>
            </a:r>
            <a:r>
              <a:rPr lang="zh-CN" altLang="en-US" sz="1600" b="0">
                <a:solidFill>
                  <a:schemeClr val="accent5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第X作者或X/X(非第一作者需标明是否为通讯作者及通讯作者排序)</a:t>
            </a:r>
            <a:r>
              <a:rPr lang="zh-CN" sz="1600" b="0">
                <a:solidFill>
                  <a:schemeClr val="accent5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；</a:t>
            </a:r>
            <a:endParaRPr lang="zh-CN" sz="1600" b="0">
              <a:solidFill>
                <a:schemeClr val="accent5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indent="0"/>
            <a:r>
              <a:rPr lang="en-US" altLang="zh-CN" sz="1600">
                <a:solidFill>
                  <a:schemeClr val="accent5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……</a:t>
            </a:r>
            <a:endParaRPr lang="en-US" altLang="zh-CN" sz="1600" b="0">
              <a:solidFill>
                <a:schemeClr val="accent5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indent="0"/>
            <a:endParaRPr lang="en-US" altLang="zh-CN" sz="1600" b="0">
              <a:solidFill>
                <a:schemeClr val="accent5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indent="0"/>
            <a:r>
              <a:rPr lang="zh-CN" altLang="en-US" sz="1600" b="1">
                <a:solidFill>
                  <a:schemeClr val="accent5"/>
                </a:solidFill>
                <a:latin typeface="仿宋" panose="02010609060101010101" charset="-122"/>
                <a:ea typeface="仿宋" panose="02010609060101010101" charset="-122"/>
                <a:sym typeface="Tahoma" panose="020B0604030504040204" pitchFamily="34" charset="0"/>
              </a:rPr>
              <a:t>近五年知识产权（著作权、专利权等）</a:t>
            </a:r>
            <a:r>
              <a:rPr lang="zh-CN" altLang="en-US" sz="1600" b="1">
                <a:solidFill>
                  <a:schemeClr val="accent5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：</a:t>
            </a:r>
            <a:r>
              <a:rPr lang="zh-CN" altLang="en-US" sz="1600">
                <a:solidFill>
                  <a:schemeClr val="accent5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（以专利为例）</a:t>
            </a:r>
            <a:r>
              <a:rPr lang="zh-CN" altLang="en-US" sz="1600" b="0">
                <a:solidFill>
                  <a:schemeClr val="accent5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专利名称，专利号，排名，是否授权，授权时间，成果转化金额等；</a:t>
            </a:r>
            <a:endParaRPr lang="zh-CN" altLang="en-US" sz="1600" b="0">
              <a:solidFill>
                <a:schemeClr val="accent5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indent="0"/>
            <a:r>
              <a:rPr lang="en-US" altLang="zh-CN" sz="1600">
                <a:solidFill>
                  <a:schemeClr val="accent5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……</a:t>
            </a:r>
            <a:endParaRPr lang="en-US" altLang="zh-CN" sz="1600">
              <a:solidFill>
                <a:schemeClr val="accent5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  <a:sym typeface="+mn-ea"/>
            </a:endParaRPr>
          </a:p>
          <a:p>
            <a:pPr indent="0"/>
            <a:endParaRPr lang="en-US" altLang="zh-CN" sz="1600" b="0">
              <a:solidFill>
                <a:schemeClr val="accent5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indent="0"/>
            <a:r>
              <a:rPr lang="zh-CN" altLang="en-US" sz="1600" b="1">
                <a:solidFill>
                  <a:schemeClr val="accent5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近五年获得的其他重要成果：</a:t>
            </a:r>
            <a:r>
              <a:rPr lang="zh-CN" altLang="en-US" sz="1600" b="0">
                <a:solidFill>
                  <a:schemeClr val="accent5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获奖/人才计划名称、xxxx年x月，颁奖/立项单位；</a:t>
            </a:r>
            <a:endParaRPr lang="zh-CN" altLang="en-US" sz="1600" b="0">
              <a:solidFill>
                <a:schemeClr val="accent5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indent="0"/>
            <a:r>
              <a:rPr lang="en-US" altLang="zh-CN" sz="1600">
                <a:solidFill>
                  <a:schemeClr val="accent5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……</a:t>
            </a:r>
            <a:endParaRPr lang="en-US" altLang="zh-CN" sz="1600">
              <a:solidFill>
                <a:schemeClr val="accent5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  <a:sym typeface="+mn-ea"/>
            </a:endParaRPr>
          </a:p>
          <a:p>
            <a:pPr indent="0"/>
            <a:endParaRPr lang="zh-CN" altLang="en-US" sz="1600" b="0">
              <a:solidFill>
                <a:schemeClr val="accent5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indent="0"/>
            <a:r>
              <a:rPr lang="zh-CN" altLang="en-US" sz="1600" b="1">
                <a:solidFill>
                  <a:schemeClr val="accent5"/>
                </a:solidFill>
                <a:latin typeface="仿宋" panose="02010609060101010101" charset="-122"/>
                <a:ea typeface="仿宋" panose="02010609060101010101" charset="-122"/>
                <a:sym typeface="Tahoma" panose="020B0604030504040204" pitchFamily="34" charset="0"/>
              </a:rPr>
              <a:t>近五年荣誉证书</a:t>
            </a:r>
            <a:r>
              <a:rPr lang="zh-CN" altLang="en-US" sz="1600" b="1">
                <a:solidFill>
                  <a:schemeClr val="accent5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：</a:t>
            </a:r>
            <a:r>
              <a:rPr lang="zh-CN" altLang="en-US" sz="1600" b="0">
                <a:solidFill>
                  <a:schemeClr val="accent5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xxxx年x月，奖项名称+获奖等级；</a:t>
            </a:r>
            <a:endParaRPr lang="zh-CN" altLang="en-US" sz="1600" b="0">
              <a:solidFill>
                <a:schemeClr val="accent5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indent="0"/>
            <a:r>
              <a:rPr lang="en-US" altLang="zh-CN" sz="1600">
                <a:solidFill>
                  <a:schemeClr val="accent5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……</a:t>
            </a:r>
            <a:endParaRPr lang="en-US" altLang="zh-CN" sz="1600" b="0">
              <a:solidFill>
                <a:schemeClr val="accent5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indent="0"/>
            <a:endParaRPr lang="en-US" altLang="zh-CN" sz="1600" b="0">
              <a:solidFill>
                <a:schemeClr val="accent5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: 圆角 2"/>
          <p:cNvSpPr/>
          <p:nvPr/>
        </p:nvSpPr>
        <p:spPr>
          <a:xfrm>
            <a:off x="-94" y="1041762"/>
            <a:ext cx="12192000" cy="4774596"/>
          </a:xfrm>
          <a:prstGeom prst="rect">
            <a:avLst/>
          </a:prstGeom>
          <a:blipFill dpi="0" rotWithShape="1"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dirty="0"/>
          </a:p>
        </p:txBody>
      </p:sp>
      <p:sp>
        <p:nvSpPr>
          <p:cNvPr id="8" name="Rectangle 7"/>
          <p:cNvSpPr/>
          <p:nvPr/>
        </p:nvSpPr>
        <p:spPr>
          <a:xfrm>
            <a:off x="919480" y="1042035"/>
            <a:ext cx="4278630" cy="4775200"/>
          </a:xfrm>
          <a:prstGeom prst="rect">
            <a:avLst/>
          </a:prstGeom>
          <a:solidFill>
            <a:srgbClr val="316A86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cs typeface="+mn-ea"/>
              <a:sym typeface="+mn-lt"/>
            </a:endParaRPr>
          </a:p>
        </p:txBody>
      </p:sp>
      <p:sp>
        <p:nvSpPr>
          <p:cNvPr id="17" name="文本框 2"/>
          <p:cNvSpPr txBox="1"/>
          <p:nvPr/>
        </p:nvSpPr>
        <p:spPr>
          <a:xfrm>
            <a:off x="1534182" y="2720911"/>
            <a:ext cx="3088887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3600" b="1" dirty="0">
                <a:solidFill>
                  <a:schemeClr val="bg1"/>
                </a:solidFill>
                <a:cs typeface="+mn-ea"/>
                <a:sym typeface="+mn-lt"/>
              </a:rPr>
              <a:t>PART 03</a:t>
            </a:r>
            <a:endParaRPr lang="zh-CN" altLang="en-US" sz="36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8" name="Footer Text"/>
          <p:cNvSpPr txBox="1"/>
          <p:nvPr/>
        </p:nvSpPr>
        <p:spPr>
          <a:xfrm>
            <a:off x="918845" y="3478530"/>
            <a:ext cx="4279265" cy="4921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所属学科团队介绍</a:t>
            </a:r>
            <a:endParaRPr lang="zh-CN" altLang="en-US" sz="32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7"/>
          <p:cNvSpPr/>
          <p:nvPr/>
        </p:nvSpPr>
        <p:spPr>
          <a:xfrm>
            <a:off x="0" y="2415540"/>
            <a:ext cx="5165090" cy="3362325"/>
          </a:xfrm>
          <a:prstGeom prst="rect">
            <a:avLst/>
          </a:prstGeom>
          <a:solidFill>
            <a:srgbClr val="316A86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id-ID">
              <a:cs typeface="+mn-ea"/>
              <a:sym typeface="+mn-lt"/>
            </a:endParaRPr>
          </a:p>
        </p:txBody>
      </p:sp>
      <p:sp>
        <p:nvSpPr>
          <p:cNvPr id="16" name="Footer Text"/>
          <p:cNvSpPr txBox="1"/>
          <p:nvPr/>
        </p:nvSpPr>
        <p:spPr>
          <a:xfrm>
            <a:off x="522605" y="473710"/>
            <a:ext cx="4385945" cy="4921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所属学科团队介绍</a:t>
            </a:r>
            <a:endParaRPr lang="zh-CN" altLang="en-US" sz="3200" b="1" dirty="0"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22" name="任意多边形: 形状 21"/>
          <p:cNvSpPr/>
          <p:nvPr/>
        </p:nvSpPr>
        <p:spPr>
          <a:xfrm>
            <a:off x="0" y="383276"/>
            <a:ext cx="398297" cy="796594"/>
          </a:xfrm>
          <a:custGeom>
            <a:avLst/>
            <a:gdLst>
              <a:gd name="connsiteX0" fmla="*/ 0 w 542974"/>
              <a:gd name="connsiteY0" fmla="*/ 0 h 1085948"/>
              <a:gd name="connsiteX1" fmla="*/ 542974 w 542974"/>
              <a:gd name="connsiteY1" fmla="*/ 542974 h 1085948"/>
              <a:gd name="connsiteX2" fmla="*/ 0 w 542974"/>
              <a:gd name="connsiteY2" fmla="*/ 1085948 h 1085948"/>
              <a:gd name="connsiteX3" fmla="*/ 0 w 542974"/>
              <a:gd name="connsiteY3" fmla="*/ 813939 h 1085948"/>
              <a:gd name="connsiteX4" fmla="*/ 54608 w 542974"/>
              <a:gd name="connsiteY4" fmla="*/ 808434 h 1085948"/>
              <a:gd name="connsiteX5" fmla="*/ 270964 w 542974"/>
              <a:gd name="connsiteY5" fmla="*/ 542974 h 1085948"/>
              <a:gd name="connsiteX6" fmla="*/ 54608 w 542974"/>
              <a:gd name="connsiteY6" fmla="*/ 277514 h 1085948"/>
              <a:gd name="connsiteX7" fmla="*/ 0 w 542974"/>
              <a:gd name="connsiteY7" fmla="*/ 272009 h 10859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42974" h="1085948">
                <a:moveTo>
                  <a:pt x="0" y="0"/>
                </a:moveTo>
                <a:cubicBezTo>
                  <a:pt x="299876" y="0"/>
                  <a:pt x="542974" y="243098"/>
                  <a:pt x="542974" y="542974"/>
                </a:cubicBezTo>
                <a:cubicBezTo>
                  <a:pt x="542974" y="842850"/>
                  <a:pt x="299876" y="1085948"/>
                  <a:pt x="0" y="1085948"/>
                </a:cubicBezTo>
                <a:lnTo>
                  <a:pt x="0" y="813939"/>
                </a:lnTo>
                <a:lnTo>
                  <a:pt x="54608" y="808434"/>
                </a:lnTo>
                <a:cubicBezTo>
                  <a:pt x="178082" y="783168"/>
                  <a:pt x="270964" y="673918"/>
                  <a:pt x="270964" y="542974"/>
                </a:cubicBezTo>
                <a:cubicBezTo>
                  <a:pt x="270964" y="412030"/>
                  <a:pt x="178082" y="302781"/>
                  <a:pt x="54608" y="277514"/>
                </a:cubicBezTo>
                <a:lnTo>
                  <a:pt x="0" y="272009"/>
                </a:lnTo>
                <a:close/>
              </a:path>
            </a:pathLst>
          </a:custGeom>
          <a:solidFill>
            <a:srgbClr val="316A86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024630" y="382905"/>
            <a:ext cx="8167370" cy="741045"/>
          </a:xfrm>
          <a:prstGeom prst="rect">
            <a:avLst/>
          </a:prstGeom>
          <a:solidFill>
            <a:srgbClr val="316A86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grpSp>
        <p:nvGrpSpPr>
          <p:cNvPr id="36" name="组合 35"/>
          <p:cNvGrpSpPr/>
          <p:nvPr/>
        </p:nvGrpSpPr>
        <p:grpSpPr>
          <a:xfrm>
            <a:off x="9669145" y="513715"/>
            <a:ext cx="2459990" cy="513715"/>
            <a:chOff x="1202771" y="655375"/>
            <a:chExt cx="2703830" cy="565456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1">
              <a:lum bright="70000" contrast="-70000"/>
            </a:blip>
            <a:stretch>
              <a:fillRect/>
            </a:stretch>
          </p:blipFill>
          <p:spPr>
            <a:xfrm>
              <a:off x="1202771" y="655375"/>
              <a:ext cx="584974" cy="565456"/>
            </a:xfrm>
            <a:prstGeom prst="rect">
              <a:avLst/>
            </a:prstGeom>
          </p:spPr>
        </p:pic>
        <p:pic>
          <p:nvPicPr>
            <p:cNvPr id="33" name="图片 32"/>
            <p:cNvPicPr>
              <a:picLocks noChangeAspect="1"/>
            </p:cNvPicPr>
            <p:nvPr/>
          </p:nvPicPr>
          <p:blipFill>
            <a:blip r:embed="rId2">
              <a:lum bright="70000" contrast="-70000"/>
            </a:blip>
            <a:srcRect r="43825"/>
            <a:stretch>
              <a:fillRect/>
            </a:stretch>
          </p:blipFill>
          <p:spPr>
            <a:xfrm>
              <a:off x="1947777" y="706924"/>
              <a:ext cx="1779270" cy="455930"/>
            </a:xfrm>
            <a:prstGeom prst="rect">
              <a:avLst/>
            </a:prstGeom>
          </p:spPr>
        </p:pic>
        <p:sp>
          <p:nvSpPr>
            <p:cNvPr id="34" name="文本框 33"/>
            <p:cNvSpPr txBox="1"/>
            <p:nvPr/>
          </p:nvSpPr>
          <p:spPr>
            <a:xfrm>
              <a:off x="1854281" y="1007800"/>
              <a:ext cx="2052320" cy="198755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r>
                <a:rPr lang="en-US" altLang="zh-CN" sz="600" b="1" dirty="0">
                  <a:solidFill>
                    <a:schemeClr val="bg1"/>
                  </a:solidFill>
                </a:rPr>
                <a:t>SHANGHAI  UNIVERSITY  OF  ELECTRIC  POWER</a:t>
              </a:r>
              <a:endParaRPr lang="zh-CN" altLang="en-US" sz="600" b="1" dirty="0">
                <a:solidFill>
                  <a:schemeClr val="bg1"/>
                </a:solidFill>
              </a:endParaRP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9150" t="-2787" r="26997" b="2787"/>
          <a:stretch>
            <a:fillRect/>
          </a:stretch>
        </p:blipFill>
        <p:spPr>
          <a:xfrm>
            <a:off x="676910" y="1567815"/>
            <a:ext cx="3811905" cy="4719320"/>
          </a:xfrm>
          <a:prstGeom prst="rect">
            <a:avLst/>
          </a:prstGeom>
          <a:effectLst>
            <a:softEdge rad="63500"/>
          </a:effectLst>
        </p:spPr>
      </p:pic>
      <p:sp>
        <p:nvSpPr>
          <p:cNvPr id="6" name="文本框 5"/>
          <p:cNvSpPr txBox="1"/>
          <p:nvPr>
            <p:custDataLst>
              <p:tags r:id="rId5"/>
            </p:custDataLst>
          </p:nvPr>
        </p:nvSpPr>
        <p:spPr>
          <a:xfrm>
            <a:off x="755650" y="1179830"/>
            <a:ext cx="4382770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400" b="1">
                <a:solidFill>
                  <a:schemeClr val="accent5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（提示：</a:t>
            </a:r>
            <a:r>
              <a:rPr lang="zh-CN" altLang="en-US" sz="1400" b="1">
                <a:solidFill>
                  <a:schemeClr val="accent5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拟新进人员所属学科团队介绍）</a:t>
            </a:r>
            <a:endParaRPr lang="zh-CN" altLang="en-US" sz="1400" b="1">
              <a:solidFill>
                <a:schemeClr val="accent5">
                  <a:lumMod val="7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: 圆角 2"/>
          <p:cNvSpPr/>
          <p:nvPr/>
        </p:nvSpPr>
        <p:spPr>
          <a:xfrm>
            <a:off x="-94" y="1041762"/>
            <a:ext cx="12192000" cy="4774596"/>
          </a:xfrm>
          <a:prstGeom prst="rect">
            <a:avLst/>
          </a:prstGeom>
          <a:blipFill dpi="0" rotWithShape="1"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dirty="0"/>
          </a:p>
        </p:txBody>
      </p:sp>
      <p:sp>
        <p:nvSpPr>
          <p:cNvPr id="8" name="Rectangle 7"/>
          <p:cNvSpPr/>
          <p:nvPr/>
        </p:nvSpPr>
        <p:spPr>
          <a:xfrm>
            <a:off x="919480" y="1042035"/>
            <a:ext cx="4278630" cy="4775200"/>
          </a:xfrm>
          <a:prstGeom prst="rect">
            <a:avLst/>
          </a:prstGeom>
          <a:solidFill>
            <a:srgbClr val="316A86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cs typeface="+mn-ea"/>
              <a:sym typeface="+mn-lt"/>
            </a:endParaRPr>
          </a:p>
        </p:txBody>
      </p:sp>
      <p:sp>
        <p:nvSpPr>
          <p:cNvPr id="17" name="文本框 2"/>
          <p:cNvSpPr txBox="1"/>
          <p:nvPr/>
        </p:nvSpPr>
        <p:spPr>
          <a:xfrm>
            <a:off x="1534182" y="2720911"/>
            <a:ext cx="3088887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3600" b="1" dirty="0">
                <a:solidFill>
                  <a:schemeClr val="bg1"/>
                </a:solidFill>
                <a:cs typeface="+mn-ea"/>
                <a:sym typeface="+mn-lt"/>
              </a:rPr>
              <a:t>PART 04</a:t>
            </a:r>
            <a:endParaRPr lang="zh-CN" altLang="en-US" sz="36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8" name="Footer Text"/>
          <p:cNvSpPr txBox="1"/>
          <p:nvPr/>
        </p:nvSpPr>
        <p:spPr>
          <a:xfrm>
            <a:off x="918845" y="3478530"/>
            <a:ext cx="4279265" cy="4921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工作目标设想</a:t>
            </a:r>
            <a:endParaRPr lang="zh-CN" altLang="en-US" sz="32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Footer Text"/>
          <p:cNvSpPr txBox="1"/>
          <p:nvPr/>
        </p:nvSpPr>
        <p:spPr>
          <a:xfrm>
            <a:off x="522605" y="473710"/>
            <a:ext cx="4385945" cy="4921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工作目标设想</a:t>
            </a:r>
            <a:endParaRPr lang="zh-CN" altLang="en-US" sz="3200" b="1" dirty="0"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22" name="任意多边形: 形状 21"/>
          <p:cNvSpPr/>
          <p:nvPr/>
        </p:nvSpPr>
        <p:spPr>
          <a:xfrm>
            <a:off x="0" y="383276"/>
            <a:ext cx="398297" cy="796594"/>
          </a:xfrm>
          <a:custGeom>
            <a:avLst/>
            <a:gdLst>
              <a:gd name="connsiteX0" fmla="*/ 0 w 542974"/>
              <a:gd name="connsiteY0" fmla="*/ 0 h 1085948"/>
              <a:gd name="connsiteX1" fmla="*/ 542974 w 542974"/>
              <a:gd name="connsiteY1" fmla="*/ 542974 h 1085948"/>
              <a:gd name="connsiteX2" fmla="*/ 0 w 542974"/>
              <a:gd name="connsiteY2" fmla="*/ 1085948 h 1085948"/>
              <a:gd name="connsiteX3" fmla="*/ 0 w 542974"/>
              <a:gd name="connsiteY3" fmla="*/ 813939 h 1085948"/>
              <a:gd name="connsiteX4" fmla="*/ 54608 w 542974"/>
              <a:gd name="connsiteY4" fmla="*/ 808434 h 1085948"/>
              <a:gd name="connsiteX5" fmla="*/ 270964 w 542974"/>
              <a:gd name="connsiteY5" fmla="*/ 542974 h 1085948"/>
              <a:gd name="connsiteX6" fmla="*/ 54608 w 542974"/>
              <a:gd name="connsiteY6" fmla="*/ 277514 h 1085948"/>
              <a:gd name="connsiteX7" fmla="*/ 0 w 542974"/>
              <a:gd name="connsiteY7" fmla="*/ 272009 h 10859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42974" h="1085948">
                <a:moveTo>
                  <a:pt x="0" y="0"/>
                </a:moveTo>
                <a:cubicBezTo>
                  <a:pt x="299876" y="0"/>
                  <a:pt x="542974" y="243098"/>
                  <a:pt x="542974" y="542974"/>
                </a:cubicBezTo>
                <a:cubicBezTo>
                  <a:pt x="542974" y="842850"/>
                  <a:pt x="299876" y="1085948"/>
                  <a:pt x="0" y="1085948"/>
                </a:cubicBezTo>
                <a:lnTo>
                  <a:pt x="0" y="813939"/>
                </a:lnTo>
                <a:lnTo>
                  <a:pt x="54608" y="808434"/>
                </a:lnTo>
                <a:cubicBezTo>
                  <a:pt x="178082" y="783168"/>
                  <a:pt x="270964" y="673918"/>
                  <a:pt x="270964" y="542974"/>
                </a:cubicBezTo>
                <a:cubicBezTo>
                  <a:pt x="270964" y="412030"/>
                  <a:pt x="178082" y="302781"/>
                  <a:pt x="54608" y="277514"/>
                </a:cubicBezTo>
                <a:lnTo>
                  <a:pt x="0" y="272009"/>
                </a:lnTo>
                <a:close/>
              </a:path>
            </a:pathLst>
          </a:custGeom>
          <a:solidFill>
            <a:srgbClr val="316A86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195320" y="382905"/>
            <a:ext cx="8996680" cy="741045"/>
          </a:xfrm>
          <a:prstGeom prst="rect">
            <a:avLst/>
          </a:prstGeom>
          <a:solidFill>
            <a:srgbClr val="316A86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grpSp>
        <p:nvGrpSpPr>
          <p:cNvPr id="36" name="组合 35"/>
          <p:cNvGrpSpPr/>
          <p:nvPr/>
        </p:nvGrpSpPr>
        <p:grpSpPr>
          <a:xfrm>
            <a:off x="9669145" y="513715"/>
            <a:ext cx="2459990" cy="513715"/>
            <a:chOff x="1202771" y="655375"/>
            <a:chExt cx="2703830" cy="565456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1">
              <a:lum bright="70000" contrast="-70000"/>
            </a:blip>
            <a:stretch>
              <a:fillRect/>
            </a:stretch>
          </p:blipFill>
          <p:spPr>
            <a:xfrm>
              <a:off x="1202771" y="655375"/>
              <a:ext cx="584974" cy="565456"/>
            </a:xfrm>
            <a:prstGeom prst="rect">
              <a:avLst/>
            </a:prstGeom>
          </p:spPr>
        </p:pic>
        <p:pic>
          <p:nvPicPr>
            <p:cNvPr id="33" name="图片 32"/>
            <p:cNvPicPr>
              <a:picLocks noChangeAspect="1"/>
            </p:cNvPicPr>
            <p:nvPr/>
          </p:nvPicPr>
          <p:blipFill>
            <a:blip r:embed="rId2">
              <a:lum bright="70000" contrast="-70000"/>
            </a:blip>
            <a:srcRect r="43825"/>
            <a:stretch>
              <a:fillRect/>
            </a:stretch>
          </p:blipFill>
          <p:spPr>
            <a:xfrm>
              <a:off x="1947777" y="706924"/>
              <a:ext cx="1779270" cy="455930"/>
            </a:xfrm>
            <a:prstGeom prst="rect">
              <a:avLst/>
            </a:prstGeom>
          </p:spPr>
        </p:pic>
        <p:sp>
          <p:nvSpPr>
            <p:cNvPr id="34" name="文本框 33"/>
            <p:cNvSpPr txBox="1"/>
            <p:nvPr/>
          </p:nvSpPr>
          <p:spPr>
            <a:xfrm>
              <a:off x="1854281" y="1007800"/>
              <a:ext cx="2052320" cy="198755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r>
                <a:rPr lang="en-US" altLang="zh-CN" sz="600" b="1" dirty="0">
                  <a:solidFill>
                    <a:schemeClr val="bg1"/>
                  </a:solidFill>
                </a:rPr>
                <a:t>SHANGHAI  UNIVERSITY  OF  ELECTRIC  POWER</a:t>
              </a:r>
              <a:endParaRPr lang="zh-CN" altLang="en-US" sz="6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525780" y="1398270"/>
            <a:ext cx="11133455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400" b="1">
                <a:solidFill>
                  <a:schemeClr val="accent5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（提示：</a:t>
            </a:r>
            <a:r>
              <a:rPr lang="en-US" altLang="zh-CN" sz="1400" b="1">
                <a:solidFill>
                  <a:schemeClr val="accent5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sz="1400" b="1">
                <a:solidFill>
                  <a:schemeClr val="accent5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工作目标设想）</a:t>
            </a:r>
            <a:endParaRPr lang="zh-CN" altLang="en-US" sz="1400" b="1">
              <a:solidFill>
                <a:schemeClr val="accent5">
                  <a:lumMod val="7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Footer Text"/>
          <p:cNvSpPr txBox="1"/>
          <p:nvPr/>
        </p:nvSpPr>
        <p:spPr>
          <a:xfrm>
            <a:off x="522605" y="473710"/>
            <a:ext cx="4385945" cy="4921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工作目标设想</a:t>
            </a:r>
            <a:endParaRPr lang="zh-CN" altLang="en-US" sz="3200" b="1" dirty="0"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22" name="任意多边形: 形状 21"/>
          <p:cNvSpPr/>
          <p:nvPr/>
        </p:nvSpPr>
        <p:spPr>
          <a:xfrm>
            <a:off x="0" y="383276"/>
            <a:ext cx="398297" cy="796594"/>
          </a:xfrm>
          <a:custGeom>
            <a:avLst/>
            <a:gdLst>
              <a:gd name="connsiteX0" fmla="*/ 0 w 542974"/>
              <a:gd name="connsiteY0" fmla="*/ 0 h 1085948"/>
              <a:gd name="connsiteX1" fmla="*/ 542974 w 542974"/>
              <a:gd name="connsiteY1" fmla="*/ 542974 h 1085948"/>
              <a:gd name="connsiteX2" fmla="*/ 0 w 542974"/>
              <a:gd name="connsiteY2" fmla="*/ 1085948 h 1085948"/>
              <a:gd name="connsiteX3" fmla="*/ 0 w 542974"/>
              <a:gd name="connsiteY3" fmla="*/ 813939 h 1085948"/>
              <a:gd name="connsiteX4" fmla="*/ 54608 w 542974"/>
              <a:gd name="connsiteY4" fmla="*/ 808434 h 1085948"/>
              <a:gd name="connsiteX5" fmla="*/ 270964 w 542974"/>
              <a:gd name="connsiteY5" fmla="*/ 542974 h 1085948"/>
              <a:gd name="connsiteX6" fmla="*/ 54608 w 542974"/>
              <a:gd name="connsiteY6" fmla="*/ 277514 h 1085948"/>
              <a:gd name="connsiteX7" fmla="*/ 0 w 542974"/>
              <a:gd name="connsiteY7" fmla="*/ 272009 h 10859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42974" h="1085948">
                <a:moveTo>
                  <a:pt x="0" y="0"/>
                </a:moveTo>
                <a:cubicBezTo>
                  <a:pt x="299876" y="0"/>
                  <a:pt x="542974" y="243098"/>
                  <a:pt x="542974" y="542974"/>
                </a:cubicBezTo>
                <a:cubicBezTo>
                  <a:pt x="542974" y="842850"/>
                  <a:pt x="299876" y="1085948"/>
                  <a:pt x="0" y="1085948"/>
                </a:cubicBezTo>
                <a:lnTo>
                  <a:pt x="0" y="813939"/>
                </a:lnTo>
                <a:lnTo>
                  <a:pt x="54608" y="808434"/>
                </a:lnTo>
                <a:cubicBezTo>
                  <a:pt x="178082" y="783168"/>
                  <a:pt x="270964" y="673918"/>
                  <a:pt x="270964" y="542974"/>
                </a:cubicBezTo>
                <a:cubicBezTo>
                  <a:pt x="270964" y="412030"/>
                  <a:pt x="178082" y="302781"/>
                  <a:pt x="54608" y="277514"/>
                </a:cubicBezTo>
                <a:lnTo>
                  <a:pt x="0" y="272009"/>
                </a:lnTo>
                <a:close/>
              </a:path>
            </a:pathLst>
          </a:custGeom>
          <a:solidFill>
            <a:srgbClr val="316A86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195320" y="382905"/>
            <a:ext cx="8996680" cy="741045"/>
          </a:xfrm>
          <a:prstGeom prst="rect">
            <a:avLst/>
          </a:prstGeom>
          <a:solidFill>
            <a:srgbClr val="316A86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grpSp>
        <p:nvGrpSpPr>
          <p:cNvPr id="36" name="组合 35"/>
          <p:cNvGrpSpPr/>
          <p:nvPr/>
        </p:nvGrpSpPr>
        <p:grpSpPr>
          <a:xfrm>
            <a:off x="9669145" y="513715"/>
            <a:ext cx="2459990" cy="513715"/>
            <a:chOff x="1202771" y="655375"/>
            <a:chExt cx="2703830" cy="565456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1">
              <a:lum bright="70000" contrast="-70000"/>
            </a:blip>
            <a:stretch>
              <a:fillRect/>
            </a:stretch>
          </p:blipFill>
          <p:spPr>
            <a:xfrm>
              <a:off x="1202771" y="655375"/>
              <a:ext cx="584974" cy="565456"/>
            </a:xfrm>
            <a:prstGeom prst="rect">
              <a:avLst/>
            </a:prstGeom>
          </p:spPr>
        </p:pic>
        <p:pic>
          <p:nvPicPr>
            <p:cNvPr id="33" name="图片 32"/>
            <p:cNvPicPr>
              <a:picLocks noChangeAspect="1"/>
            </p:cNvPicPr>
            <p:nvPr/>
          </p:nvPicPr>
          <p:blipFill>
            <a:blip r:embed="rId2">
              <a:lum bright="70000" contrast="-70000"/>
            </a:blip>
            <a:srcRect r="43825"/>
            <a:stretch>
              <a:fillRect/>
            </a:stretch>
          </p:blipFill>
          <p:spPr>
            <a:xfrm>
              <a:off x="1947777" y="706924"/>
              <a:ext cx="1779270" cy="455930"/>
            </a:xfrm>
            <a:prstGeom prst="rect">
              <a:avLst/>
            </a:prstGeom>
          </p:spPr>
        </p:pic>
        <p:sp>
          <p:nvSpPr>
            <p:cNvPr id="34" name="文本框 33"/>
            <p:cNvSpPr txBox="1"/>
            <p:nvPr/>
          </p:nvSpPr>
          <p:spPr>
            <a:xfrm>
              <a:off x="1854281" y="1007800"/>
              <a:ext cx="2052320" cy="198755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r>
                <a:rPr lang="en-US" altLang="zh-CN" sz="600" b="1" dirty="0">
                  <a:solidFill>
                    <a:schemeClr val="bg1"/>
                  </a:solidFill>
                </a:rPr>
                <a:t>SHANGHAI  UNIVERSITY  OF  ELECTRIC  POWER</a:t>
              </a:r>
              <a:endParaRPr lang="zh-CN" altLang="en-US" sz="6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525780" y="1398270"/>
            <a:ext cx="1113345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400" b="1">
                <a:solidFill>
                  <a:schemeClr val="accent5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（提示：</a:t>
            </a:r>
            <a:r>
              <a:rPr lang="en-US" altLang="zh-CN" sz="1400" b="1">
                <a:solidFill>
                  <a:schemeClr val="accent5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sz="1400" b="1">
                <a:solidFill>
                  <a:schemeClr val="accent5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核心指标（高层次人才及紧缺专业教师：第一阶段考核目标及十年总目标；非高层次人才非紧缺专业教师：首聘期考核目标；）；</a:t>
            </a:r>
            <a:r>
              <a:rPr lang="en-US" altLang="zh-CN" sz="1400" b="1">
                <a:solidFill>
                  <a:schemeClr val="accent5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endParaRPr lang="en-US" altLang="zh-CN" sz="1400" b="1">
              <a:solidFill>
                <a:schemeClr val="accent5">
                  <a:lumMod val="7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sz="1400" b="1">
                <a:solidFill>
                  <a:schemeClr val="accent5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 3.</a:t>
            </a:r>
            <a:r>
              <a:rPr lang="zh-CN" altLang="en-US" sz="1400" b="1">
                <a:solidFill>
                  <a:schemeClr val="accent5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待遇要求（如有）</a:t>
            </a:r>
            <a:r>
              <a:rPr lang="zh-CN" altLang="en-US" sz="1400" b="1">
                <a:solidFill>
                  <a:schemeClr val="accent5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（包含职称、特殊待遇</a:t>
            </a:r>
            <a:r>
              <a:rPr lang="zh-CN" altLang="en-US" sz="1400" b="1">
                <a:solidFill>
                  <a:schemeClr val="accent5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要求等）</a:t>
            </a:r>
            <a:endParaRPr lang="zh-CN" altLang="en-US" sz="1400" b="1">
              <a:solidFill>
                <a:schemeClr val="accent5">
                  <a:lumMod val="7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599" t="3296" r="27047" b="1142"/>
          <a:stretch>
            <a:fillRect/>
          </a:stretch>
        </p:blipFill>
        <p:spPr>
          <a:xfrm>
            <a:off x="0" y="0"/>
            <a:ext cx="5678170" cy="6985000"/>
          </a:xfrm>
          <a:prstGeom prst="rect">
            <a:avLst/>
          </a:prstGeom>
          <a:solidFill>
            <a:srgbClr val="AE7B6A">
              <a:alpha val="0"/>
            </a:srgbClr>
          </a:solidFill>
          <a:effectLst>
            <a:outerShdw blurRad="50800" dist="50800" dir="5400000" algn="ctr" rotWithShape="0">
              <a:srgbClr val="000000">
                <a:alpha val="90000"/>
              </a:srgbClr>
            </a:outerShdw>
            <a:reflection stA="0" endPos="65000" dist="50800" dir="5400000" sy="-100000" algn="bl" rotWithShape="0"/>
          </a:effectLst>
        </p:spPr>
      </p:pic>
      <p:sp>
        <p:nvSpPr>
          <p:cNvPr id="35" name="矩形 34"/>
          <p:cNvSpPr/>
          <p:nvPr/>
        </p:nvSpPr>
        <p:spPr>
          <a:xfrm>
            <a:off x="0" y="0"/>
            <a:ext cx="5677535" cy="6858000"/>
          </a:xfrm>
          <a:prstGeom prst="rect">
            <a:avLst/>
          </a:prstGeom>
          <a:solidFill>
            <a:schemeClr val="accent5">
              <a:lumMod val="75000"/>
              <a:alpha val="1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306530" y="2227008"/>
            <a:ext cx="7885470" cy="3200400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2227008"/>
            <a:ext cx="412955" cy="3200400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5" name="文本框 5"/>
          <p:cNvSpPr txBox="1"/>
          <p:nvPr/>
        </p:nvSpPr>
        <p:spPr>
          <a:xfrm>
            <a:off x="5396865" y="3429000"/>
            <a:ext cx="623506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4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汇报完毕，请领导审议</a:t>
            </a:r>
            <a:endParaRPr lang="zh-CN" altLang="en-US" sz="44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任意多边形 60"/>
          <p:cNvSpPr/>
          <p:nvPr/>
        </p:nvSpPr>
        <p:spPr>
          <a:xfrm>
            <a:off x="396875" y="-24130"/>
            <a:ext cx="5070475" cy="6882130"/>
          </a:xfrm>
          <a:custGeom>
            <a:avLst/>
            <a:gdLst>
              <a:gd name="connsiteX0" fmla="*/ 0 w 8170"/>
              <a:gd name="connsiteY0" fmla="*/ 0 h 11434"/>
              <a:gd name="connsiteX1" fmla="*/ 8170 w 8170"/>
              <a:gd name="connsiteY1" fmla="*/ 38 h 11434"/>
              <a:gd name="connsiteX2" fmla="*/ 7957 w 8170"/>
              <a:gd name="connsiteY2" fmla="*/ 11434 h 11434"/>
              <a:gd name="connsiteX3" fmla="*/ 0 w 8170"/>
              <a:gd name="connsiteY3" fmla="*/ 11434 h 11434"/>
              <a:gd name="connsiteX4" fmla="*/ 0 w 8170"/>
              <a:gd name="connsiteY4" fmla="*/ 0 h 114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170" h="11434">
                <a:moveTo>
                  <a:pt x="0" y="0"/>
                </a:moveTo>
                <a:lnTo>
                  <a:pt x="8170" y="38"/>
                </a:lnTo>
                <a:cubicBezTo>
                  <a:pt x="3438" y="4654"/>
                  <a:pt x="8750" y="9598"/>
                  <a:pt x="7957" y="11434"/>
                </a:cubicBezTo>
                <a:lnTo>
                  <a:pt x="0" y="11434"/>
                </a:lnTo>
                <a:lnTo>
                  <a:pt x="0" y="0"/>
                </a:lnTo>
                <a:close/>
              </a:path>
            </a:pathLst>
          </a:custGeom>
          <a:solidFill>
            <a:srgbClr val="316A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2" name="任意多边形 61"/>
          <p:cNvSpPr/>
          <p:nvPr/>
        </p:nvSpPr>
        <p:spPr>
          <a:xfrm>
            <a:off x="8890" y="-24130"/>
            <a:ext cx="5065395" cy="6882130"/>
          </a:xfrm>
          <a:custGeom>
            <a:avLst/>
            <a:gdLst>
              <a:gd name="connsiteX0" fmla="*/ 0 w 8170"/>
              <a:gd name="connsiteY0" fmla="*/ 0 h 11434"/>
              <a:gd name="connsiteX1" fmla="*/ 8170 w 8170"/>
              <a:gd name="connsiteY1" fmla="*/ 38 h 11434"/>
              <a:gd name="connsiteX2" fmla="*/ 7957 w 8170"/>
              <a:gd name="connsiteY2" fmla="*/ 11434 h 11434"/>
              <a:gd name="connsiteX3" fmla="*/ 0 w 8170"/>
              <a:gd name="connsiteY3" fmla="*/ 11434 h 11434"/>
              <a:gd name="connsiteX4" fmla="*/ 0 w 8170"/>
              <a:gd name="connsiteY4" fmla="*/ 0 h 114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170" h="11434">
                <a:moveTo>
                  <a:pt x="0" y="0"/>
                </a:moveTo>
                <a:lnTo>
                  <a:pt x="8170" y="38"/>
                </a:lnTo>
                <a:cubicBezTo>
                  <a:pt x="3438" y="4654"/>
                  <a:pt x="8750" y="9598"/>
                  <a:pt x="7957" y="11434"/>
                </a:cubicBezTo>
                <a:lnTo>
                  <a:pt x="0" y="11434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1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: 圆角 12"/>
          <p:cNvSpPr/>
          <p:nvPr/>
        </p:nvSpPr>
        <p:spPr>
          <a:xfrm>
            <a:off x="5678805" y="1286510"/>
            <a:ext cx="5100955" cy="723900"/>
          </a:xfrm>
          <a:prstGeom prst="roundRect">
            <a:avLst/>
          </a:prstGeom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" name="矩形: 圆角 12"/>
          <p:cNvSpPr/>
          <p:nvPr/>
        </p:nvSpPr>
        <p:spPr>
          <a:xfrm>
            <a:off x="5678805" y="2543175"/>
            <a:ext cx="5100320" cy="755650"/>
          </a:xfrm>
          <a:prstGeom prst="roundRect">
            <a:avLst/>
          </a:prstGeom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 dirty="0"/>
          </a:p>
        </p:txBody>
      </p:sp>
      <p:sp>
        <p:nvSpPr>
          <p:cNvPr id="38" name="文本框 37"/>
          <p:cNvSpPr txBox="1"/>
          <p:nvPr/>
        </p:nvSpPr>
        <p:spPr>
          <a:xfrm>
            <a:off x="6354445" y="1381125"/>
            <a:ext cx="4075430" cy="41402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noAutofit/>
          </a:bodyPr>
          <a:p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</a:rPr>
              <a:t>  </a:t>
            </a: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</a:rPr>
              <a:t>学院人才队伍情况</a:t>
            </a: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</a:rPr>
              <a:t>介绍</a:t>
            </a:r>
            <a:endParaRPr lang="zh-CN" altLang="en-US" sz="24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4" name="文本框 53"/>
          <p:cNvSpPr txBox="1"/>
          <p:nvPr/>
        </p:nvSpPr>
        <p:spPr>
          <a:xfrm>
            <a:off x="5819775" y="1370330"/>
            <a:ext cx="61214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>
                <a:solidFill>
                  <a:schemeClr val="accent5">
                    <a:lumMod val="75000"/>
                  </a:schemeClr>
                </a:solidFill>
                <a:latin typeface="汉仪颜楷简" panose="00020600040101010101" charset="-122"/>
                <a:ea typeface="汉仪颜楷简" panose="00020600040101010101" charset="-122"/>
              </a:rPr>
              <a:t>01</a:t>
            </a:r>
            <a:endParaRPr lang="en-US" altLang="zh-CN" sz="2800" b="1">
              <a:solidFill>
                <a:schemeClr val="accent5">
                  <a:lumMod val="75000"/>
                </a:schemeClr>
              </a:solidFill>
              <a:latin typeface="汉仪颜楷简" panose="00020600040101010101" charset="-122"/>
              <a:ea typeface="汉仪颜楷简" panose="00020600040101010101" charset="-122"/>
            </a:endParaRPr>
          </a:p>
        </p:txBody>
      </p:sp>
      <p:sp>
        <p:nvSpPr>
          <p:cNvPr id="55" name="文本框 54"/>
          <p:cNvSpPr txBox="1"/>
          <p:nvPr/>
        </p:nvSpPr>
        <p:spPr>
          <a:xfrm>
            <a:off x="5819140" y="2671445"/>
            <a:ext cx="61214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>
                <a:solidFill>
                  <a:schemeClr val="accent5">
                    <a:lumMod val="75000"/>
                  </a:schemeClr>
                </a:solidFill>
                <a:latin typeface="汉仪颜楷简" panose="00020600040101010101" charset="-122"/>
                <a:ea typeface="汉仪颜楷简" panose="00020600040101010101" charset="-122"/>
              </a:rPr>
              <a:t>02</a:t>
            </a:r>
            <a:endParaRPr lang="en-US" altLang="zh-CN" sz="2800" b="1">
              <a:solidFill>
                <a:schemeClr val="accent5">
                  <a:lumMod val="75000"/>
                </a:schemeClr>
              </a:solidFill>
              <a:latin typeface="汉仪颜楷简" panose="00020600040101010101" charset="-122"/>
              <a:ea typeface="汉仪颜楷简" panose="00020600040101010101" charset="-122"/>
            </a:endParaRPr>
          </a:p>
        </p:txBody>
      </p:sp>
      <p:sp>
        <p:nvSpPr>
          <p:cNvPr id="63" name="任意多边形 62"/>
          <p:cNvSpPr/>
          <p:nvPr/>
        </p:nvSpPr>
        <p:spPr>
          <a:xfrm>
            <a:off x="0" y="-19050"/>
            <a:ext cx="5074285" cy="6882130"/>
          </a:xfrm>
          <a:custGeom>
            <a:avLst/>
            <a:gdLst>
              <a:gd name="connsiteX0" fmla="*/ 0 w 8170"/>
              <a:gd name="connsiteY0" fmla="*/ 0 h 11434"/>
              <a:gd name="connsiteX1" fmla="*/ 8170 w 8170"/>
              <a:gd name="connsiteY1" fmla="*/ 38 h 11434"/>
              <a:gd name="connsiteX2" fmla="*/ 7957 w 8170"/>
              <a:gd name="connsiteY2" fmla="*/ 11434 h 11434"/>
              <a:gd name="connsiteX3" fmla="*/ 0 w 8170"/>
              <a:gd name="connsiteY3" fmla="*/ 11434 h 11434"/>
              <a:gd name="connsiteX4" fmla="*/ 0 w 8170"/>
              <a:gd name="connsiteY4" fmla="*/ 0 h 114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170" h="11434">
                <a:moveTo>
                  <a:pt x="0" y="0"/>
                </a:moveTo>
                <a:lnTo>
                  <a:pt x="8170" y="38"/>
                </a:lnTo>
                <a:cubicBezTo>
                  <a:pt x="3438" y="4654"/>
                  <a:pt x="8750" y="9598"/>
                  <a:pt x="7957" y="11434"/>
                </a:cubicBezTo>
                <a:lnTo>
                  <a:pt x="0" y="11434"/>
                </a:lnTo>
                <a:lnTo>
                  <a:pt x="0" y="0"/>
                </a:lnTo>
                <a:close/>
              </a:path>
            </a:pathLst>
          </a:custGeom>
          <a:solidFill>
            <a:schemeClr val="accent5">
              <a:lumMod val="60000"/>
              <a:lumOff val="40000"/>
              <a:alpha val="5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grpSp>
        <p:nvGrpSpPr>
          <p:cNvPr id="12" name="组合 11"/>
          <p:cNvGrpSpPr/>
          <p:nvPr/>
        </p:nvGrpSpPr>
        <p:grpSpPr>
          <a:xfrm>
            <a:off x="903226" y="2355215"/>
            <a:ext cx="1874901" cy="1341751"/>
            <a:chOff x="1287050" y="2115919"/>
            <a:chExt cx="1689100" cy="1198957"/>
          </a:xfrm>
        </p:grpSpPr>
        <p:sp>
          <p:nvSpPr>
            <p:cNvPr id="9" name="文本框 8"/>
            <p:cNvSpPr txBox="1"/>
            <p:nvPr/>
          </p:nvSpPr>
          <p:spPr>
            <a:xfrm>
              <a:off x="1358900" y="2115919"/>
              <a:ext cx="1536700" cy="7416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800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目录</a:t>
              </a:r>
              <a:endParaRPr lang="zh-CN" altLang="en-US" sz="48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1287050" y="2837272"/>
              <a:ext cx="1689100" cy="3563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CONTENTS</a:t>
              </a:r>
              <a:endParaRPr lang="zh-CN" altLang="en-US" sz="20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1555123" y="3246786"/>
              <a:ext cx="1202495" cy="6809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6" name="矩形: 圆角 12"/>
          <p:cNvSpPr/>
          <p:nvPr>
            <p:custDataLst>
              <p:tags r:id="rId2"/>
            </p:custDataLst>
          </p:nvPr>
        </p:nvSpPr>
        <p:spPr>
          <a:xfrm>
            <a:off x="5679440" y="3774440"/>
            <a:ext cx="5100320" cy="723900"/>
          </a:xfrm>
          <a:prstGeom prst="roundRect">
            <a:avLst/>
          </a:prstGeom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 dirty="0"/>
          </a:p>
        </p:txBody>
      </p:sp>
      <p:sp>
        <p:nvSpPr>
          <p:cNvPr id="3" name="文本框 2"/>
          <p:cNvSpPr txBox="1"/>
          <p:nvPr>
            <p:custDataLst>
              <p:tags r:id="rId3"/>
            </p:custDataLst>
          </p:nvPr>
        </p:nvSpPr>
        <p:spPr>
          <a:xfrm>
            <a:off x="6290945" y="3884295"/>
            <a:ext cx="4913630" cy="46037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p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   </a:t>
            </a: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所属学科团队介绍</a:t>
            </a:r>
            <a:endParaRPr lang="zh-CN" altLang="en-US" sz="24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7" name="文本框 6"/>
          <p:cNvSpPr txBox="1"/>
          <p:nvPr>
            <p:custDataLst>
              <p:tags r:id="rId4"/>
            </p:custDataLst>
          </p:nvPr>
        </p:nvSpPr>
        <p:spPr>
          <a:xfrm>
            <a:off x="5742305" y="3858895"/>
            <a:ext cx="61214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>
                <a:solidFill>
                  <a:schemeClr val="accent5">
                    <a:lumMod val="75000"/>
                  </a:schemeClr>
                </a:solidFill>
                <a:latin typeface="汉仪颜楷简" panose="00020600040101010101" charset="-122"/>
                <a:ea typeface="汉仪颜楷简" panose="00020600040101010101" charset="-122"/>
              </a:rPr>
              <a:t>03</a:t>
            </a:r>
            <a:endParaRPr lang="en-US" altLang="zh-CN" sz="2800" b="1">
              <a:solidFill>
                <a:schemeClr val="accent5">
                  <a:lumMod val="75000"/>
                </a:schemeClr>
              </a:solidFill>
              <a:latin typeface="汉仪颜楷简" panose="00020600040101010101" charset="-122"/>
              <a:ea typeface="汉仪颜楷简" panose="00020600040101010101" charset="-122"/>
            </a:endParaRPr>
          </a:p>
        </p:txBody>
      </p:sp>
      <p:sp>
        <p:nvSpPr>
          <p:cNvPr id="6" name="矩形: 圆角 12"/>
          <p:cNvSpPr/>
          <p:nvPr>
            <p:custDataLst>
              <p:tags r:id="rId5"/>
            </p:custDataLst>
          </p:nvPr>
        </p:nvSpPr>
        <p:spPr>
          <a:xfrm>
            <a:off x="5679440" y="5018405"/>
            <a:ext cx="5100320" cy="723900"/>
          </a:xfrm>
          <a:prstGeom prst="roundRect">
            <a:avLst/>
          </a:prstGeom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 dirty="0"/>
          </a:p>
        </p:txBody>
      </p:sp>
      <p:sp>
        <p:nvSpPr>
          <p:cNvPr id="8" name="文本框 7"/>
          <p:cNvSpPr txBox="1"/>
          <p:nvPr>
            <p:custDataLst>
              <p:tags r:id="rId6"/>
            </p:custDataLst>
          </p:nvPr>
        </p:nvSpPr>
        <p:spPr>
          <a:xfrm>
            <a:off x="6290945" y="5128260"/>
            <a:ext cx="4913630" cy="46037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p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   </a:t>
            </a: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工作目标设想</a:t>
            </a:r>
            <a:endParaRPr lang="zh-CN" altLang="en-US" sz="24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4" name="文本框 13"/>
          <p:cNvSpPr txBox="1"/>
          <p:nvPr>
            <p:custDataLst>
              <p:tags r:id="rId7"/>
            </p:custDataLst>
          </p:nvPr>
        </p:nvSpPr>
        <p:spPr>
          <a:xfrm>
            <a:off x="5742305" y="5102860"/>
            <a:ext cx="61214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>
                <a:solidFill>
                  <a:schemeClr val="accent5">
                    <a:lumMod val="75000"/>
                  </a:schemeClr>
                </a:solidFill>
                <a:latin typeface="汉仪颜楷简" panose="00020600040101010101" charset="-122"/>
                <a:ea typeface="汉仪颜楷简" panose="00020600040101010101" charset="-122"/>
              </a:rPr>
              <a:t>04</a:t>
            </a:r>
            <a:endParaRPr lang="en-US" altLang="zh-CN" sz="2800" b="1">
              <a:solidFill>
                <a:schemeClr val="accent5">
                  <a:lumMod val="75000"/>
                </a:schemeClr>
              </a:solidFill>
              <a:latin typeface="汉仪颜楷简" panose="00020600040101010101" charset="-122"/>
              <a:ea typeface="汉仪颜楷简" panose="00020600040101010101" charset="-122"/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227814" y="187211"/>
            <a:ext cx="6459991" cy="565456"/>
            <a:chOff x="1202771" y="655375"/>
            <a:chExt cx="6459991" cy="565456"/>
          </a:xfrm>
        </p:grpSpPr>
        <p:pic>
          <p:nvPicPr>
            <p:cNvPr id="28" name="图片 27"/>
            <p:cNvPicPr>
              <a:picLocks noChangeAspect="1"/>
            </p:cNvPicPr>
            <p:nvPr/>
          </p:nvPicPr>
          <p:blipFill>
            <a:blip r:embed="rId8">
              <a:lum bright="70000" contrast="-70000"/>
            </a:blip>
            <a:stretch>
              <a:fillRect/>
            </a:stretch>
          </p:blipFill>
          <p:spPr>
            <a:xfrm>
              <a:off x="1202771" y="655375"/>
              <a:ext cx="584974" cy="565456"/>
            </a:xfrm>
            <a:prstGeom prst="rect">
              <a:avLst/>
            </a:prstGeom>
          </p:spPr>
        </p:pic>
        <p:pic>
          <p:nvPicPr>
            <p:cNvPr id="33" name="图片 32"/>
            <p:cNvPicPr>
              <a:picLocks noChangeAspect="1"/>
            </p:cNvPicPr>
            <p:nvPr/>
          </p:nvPicPr>
          <p:blipFill>
            <a:blip r:embed="rId9">
              <a:lum bright="70000" contrast="-70000"/>
            </a:blip>
            <a:srcRect r="43825"/>
            <a:stretch>
              <a:fillRect/>
            </a:stretch>
          </p:blipFill>
          <p:spPr>
            <a:xfrm>
              <a:off x="1947777" y="706924"/>
              <a:ext cx="1779270" cy="455930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1854200" y="1021707"/>
              <a:ext cx="5808562" cy="1846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600" b="1" dirty="0">
                  <a:solidFill>
                    <a:schemeClr val="bg1"/>
                  </a:solidFill>
                </a:rPr>
                <a:t>SHANGHAI  UNIVERSITY  OF  ELECTRIC  POWER</a:t>
              </a:r>
              <a:endParaRPr lang="zh-CN" altLang="en-US" sz="6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6353810" y="2719070"/>
            <a:ext cx="4075430" cy="41402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noAutofit/>
          </a:bodyPr>
          <a:p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</a:rPr>
              <a:t>  </a:t>
            </a: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</a:rPr>
              <a:t>个人基本情况介绍</a:t>
            </a:r>
            <a:endParaRPr lang="zh-CN" altLang="en-US" sz="24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: 圆角 2"/>
          <p:cNvSpPr/>
          <p:nvPr/>
        </p:nvSpPr>
        <p:spPr>
          <a:xfrm>
            <a:off x="-94" y="1041762"/>
            <a:ext cx="12192000" cy="4774596"/>
          </a:xfrm>
          <a:prstGeom prst="rect">
            <a:avLst/>
          </a:prstGeom>
          <a:blipFill dpi="0" rotWithShape="1"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dirty="0"/>
          </a:p>
        </p:txBody>
      </p:sp>
      <p:sp>
        <p:nvSpPr>
          <p:cNvPr id="8" name="Rectangle 7"/>
          <p:cNvSpPr/>
          <p:nvPr/>
        </p:nvSpPr>
        <p:spPr>
          <a:xfrm>
            <a:off x="919480" y="1042035"/>
            <a:ext cx="4278630" cy="4775200"/>
          </a:xfrm>
          <a:prstGeom prst="rect">
            <a:avLst/>
          </a:prstGeom>
          <a:solidFill>
            <a:srgbClr val="316A86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cs typeface="+mn-ea"/>
              <a:sym typeface="+mn-lt"/>
            </a:endParaRPr>
          </a:p>
        </p:txBody>
      </p:sp>
      <p:sp>
        <p:nvSpPr>
          <p:cNvPr id="17" name="文本框 2"/>
          <p:cNvSpPr txBox="1"/>
          <p:nvPr/>
        </p:nvSpPr>
        <p:spPr>
          <a:xfrm>
            <a:off x="1534182" y="2720911"/>
            <a:ext cx="3088887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3600" b="1" dirty="0">
                <a:solidFill>
                  <a:schemeClr val="bg1"/>
                </a:solidFill>
                <a:cs typeface="+mn-ea"/>
                <a:sym typeface="+mn-lt"/>
              </a:rPr>
              <a:t>PART 01</a:t>
            </a:r>
            <a:endParaRPr lang="zh-CN" altLang="en-US" sz="36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8" name="Footer Text"/>
          <p:cNvSpPr txBox="1"/>
          <p:nvPr/>
        </p:nvSpPr>
        <p:spPr>
          <a:xfrm>
            <a:off x="918845" y="3478530"/>
            <a:ext cx="4279265" cy="98488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学院人才队伍情况介绍</a:t>
            </a:r>
            <a:endParaRPr lang="zh-CN" altLang="en-US" sz="32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ctr"/>
            <a:endParaRPr lang="zh-CN" altLang="en-US" sz="32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Footer Text"/>
          <p:cNvSpPr txBox="1"/>
          <p:nvPr/>
        </p:nvSpPr>
        <p:spPr>
          <a:xfrm>
            <a:off x="522605" y="473710"/>
            <a:ext cx="4385945" cy="98488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学院人才队伍情况介绍</a:t>
            </a:r>
            <a:endParaRPr lang="zh-CN" altLang="en-US" sz="3200" b="1" dirty="0">
              <a:latin typeface="微软雅黑" panose="020B0503020204020204" charset="-122"/>
              <a:ea typeface="微软雅黑" panose="020B0503020204020204" charset="-122"/>
            </a:endParaRPr>
          </a:p>
          <a:p>
            <a:endParaRPr lang="zh-CN" altLang="en-US" sz="3200" b="1" dirty="0"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22" name="任意多边形: 形状 21"/>
          <p:cNvSpPr/>
          <p:nvPr/>
        </p:nvSpPr>
        <p:spPr>
          <a:xfrm>
            <a:off x="0" y="383276"/>
            <a:ext cx="398297" cy="796594"/>
          </a:xfrm>
          <a:custGeom>
            <a:avLst/>
            <a:gdLst>
              <a:gd name="connsiteX0" fmla="*/ 0 w 542974"/>
              <a:gd name="connsiteY0" fmla="*/ 0 h 1085948"/>
              <a:gd name="connsiteX1" fmla="*/ 542974 w 542974"/>
              <a:gd name="connsiteY1" fmla="*/ 542974 h 1085948"/>
              <a:gd name="connsiteX2" fmla="*/ 0 w 542974"/>
              <a:gd name="connsiteY2" fmla="*/ 1085948 h 1085948"/>
              <a:gd name="connsiteX3" fmla="*/ 0 w 542974"/>
              <a:gd name="connsiteY3" fmla="*/ 813939 h 1085948"/>
              <a:gd name="connsiteX4" fmla="*/ 54608 w 542974"/>
              <a:gd name="connsiteY4" fmla="*/ 808434 h 1085948"/>
              <a:gd name="connsiteX5" fmla="*/ 270964 w 542974"/>
              <a:gd name="connsiteY5" fmla="*/ 542974 h 1085948"/>
              <a:gd name="connsiteX6" fmla="*/ 54608 w 542974"/>
              <a:gd name="connsiteY6" fmla="*/ 277514 h 1085948"/>
              <a:gd name="connsiteX7" fmla="*/ 0 w 542974"/>
              <a:gd name="connsiteY7" fmla="*/ 272009 h 10859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42974" h="1085948">
                <a:moveTo>
                  <a:pt x="0" y="0"/>
                </a:moveTo>
                <a:cubicBezTo>
                  <a:pt x="299876" y="0"/>
                  <a:pt x="542974" y="243098"/>
                  <a:pt x="542974" y="542974"/>
                </a:cubicBezTo>
                <a:cubicBezTo>
                  <a:pt x="542974" y="842850"/>
                  <a:pt x="299876" y="1085948"/>
                  <a:pt x="0" y="1085948"/>
                </a:cubicBezTo>
                <a:lnTo>
                  <a:pt x="0" y="813939"/>
                </a:lnTo>
                <a:lnTo>
                  <a:pt x="54608" y="808434"/>
                </a:lnTo>
                <a:cubicBezTo>
                  <a:pt x="178082" y="783168"/>
                  <a:pt x="270964" y="673918"/>
                  <a:pt x="270964" y="542974"/>
                </a:cubicBezTo>
                <a:cubicBezTo>
                  <a:pt x="270964" y="412030"/>
                  <a:pt x="178082" y="302781"/>
                  <a:pt x="54608" y="277514"/>
                </a:cubicBezTo>
                <a:lnTo>
                  <a:pt x="0" y="272009"/>
                </a:lnTo>
                <a:close/>
              </a:path>
            </a:pathLst>
          </a:custGeom>
          <a:solidFill>
            <a:srgbClr val="316A86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908550" y="382905"/>
            <a:ext cx="7283450" cy="741045"/>
          </a:xfrm>
          <a:prstGeom prst="rect">
            <a:avLst/>
          </a:prstGeom>
          <a:solidFill>
            <a:srgbClr val="316A86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grpSp>
        <p:nvGrpSpPr>
          <p:cNvPr id="36" name="组合 35"/>
          <p:cNvGrpSpPr/>
          <p:nvPr/>
        </p:nvGrpSpPr>
        <p:grpSpPr>
          <a:xfrm>
            <a:off x="9669145" y="513715"/>
            <a:ext cx="2459990" cy="513715"/>
            <a:chOff x="1202771" y="655375"/>
            <a:chExt cx="2703830" cy="565456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1">
              <a:lum bright="70000" contrast="-70000"/>
            </a:blip>
            <a:stretch>
              <a:fillRect/>
            </a:stretch>
          </p:blipFill>
          <p:spPr>
            <a:xfrm>
              <a:off x="1202771" y="655375"/>
              <a:ext cx="584974" cy="565456"/>
            </a:xfrm>
            <a:prstGeom prst="rect">
              <a:avLst/>
            </a:prstGeom>
          </p:spPr>
        </p:pic>
        <p:pic>
          <p:nvPicPr>
            <p:cNvPr id="33" name="图片 32"/>
            <p:cNvPicPr>
              <a:picLocks noChangeAspect="1"/>
            </p:cNvPicPr>
            <p:nvPr/>
          </p:nvPicPr>
          <p:blipFill>
            <a:blip r:embed="rId2">
              <a:lum bright="70000" contrast="-70000"/>
            </a:blip>
            <a:srcRect r="43825"/>
            <a:stretch>
              <a:fillRect/>
            </a:stretch>
          </p:blipFill>
          <p:spPr>
            <a:xfrm>
              <a:off x="1947777" y="706924"/>
              <a:ext cx="1779270" cy="455930"/>
            </a:xfrm>
            <a:prstGeom prst="rect">
              <a:avLst/>
            </a:prstGeom>
          </p:spPr>
        </p:pic>
        <p:sp>
          <p:nvSpPr>
            <p:cNvPr id="34" name="文本框 33"/>
            <p:cNvSpPr txBox="1"/>
            <p:nvPr/>
          </p:nvSpPr>
          <p:spPr>
            <a:xfrm>
              <a:off x="1854281" y="1007800"/>
              <a:ext cx="2052320" cy="198755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r>
                <a:rPr lang="en-US" altLang="zh-CN" sz="600" b="1" dirty="0">
                  <a:solidFill>
                    <a:schemeClr val="bg1"/>
                  </a:solidFill>
                </a:rPr>
                <a:t>SHANGHAI  UNIVERSITY  OF  ELECTRIC  POWER</a:t>
              </a:r>
              <a:endParaRPr lang="zh-CN" altLang="en-US" sz="6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25" name="椭圆 24"/>
          <p:cNvSpPr/>
          <p:nvPr/>
        </p:nvSpPr>
        <p:spPr>
          <a:xfrm>
            <a:off x="582361" y="2365298"/>
            <a:ext cx="277707" cy="27770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defTabSz="609600"/>
            <a:endParaRPr lang="zh-CN" altLang="en-US" sz="2400" dirty="0">
              <a:solidFill>
                <a:prstClr val="white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31" name="椭圆 30"/>
          <p:cNvSpPr/>
          <p:nvPr/>
        </p:nvSpPr>
        <p:spPr>
          <a:xfrm>
            <a:off x="570508" y="3603971"/>
            <a:ext cx="277707" cy="27770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defTabSz="609600"/>
            <a:endParaRPr lang="zh-CN" altLang="en-US" sz="2400" dirty="0">
              <a:solidFill>
                <a:prstClr val="white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32" name="椭圆 31"/>
          <p:cNvSpPr/>
          <p:nvPr/>
        </p:nvSpPr>
        <p:spPr>
          <a:xfrm>
            <a:off x="569661" y="4842645"/>
            <a:ext cx="277707" cy="27770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defTabSz="609600"/>
            <a:endParaRPr lang="zh-CN" altLang="en-US" sz="2400" dirty="0">
              <a:solidFill>
                <a:prstClr val="white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22605" y="1381125"/>
            <a:ext cx="6096000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000" b="1">
                <a:solidFill>
                  <a:schemeClr val="accent5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1.</a:t>
            </a:r>
            <a:r>
              <a:rPr lang="zh-CN" altLang="en-US" sz="2000" b="1">
                <a:solidFill>
                  <a:schemeClr val="accent5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学科建设情况及生师比</a:t>
            </a:r>
            <a:endParaRPr lang="zh-CN" altLang="en-US" sz="2000" b="1">
              <a:solidFill>
                <a:schemeClr val="accent5">
                  <a:lumMod val="7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Footer Text"/>
          <p:cNvSpPr txBox="1"/>
          <p:nvPr/>
        </p:nvSpPr>
        <p:spPr>
          <a:xfrm>
            <a:off x="522605" y="473710"/>
            <a:ext cx="4385945" cy="98488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学院人才队伍情况介绍</a:t>
            </a:r>
            <a:endParaRPr lang="zh-CN" altLang="en-US" sz="3200" b="1" dirty="0">
              <a:latin typeface="微软雅黑" panose="020B0503020204020204" charset="-122"/>
              <a:ea typeface="微软雅黑" panose="020B0503020204020204" charset="-122"/>
            </a:endParaRPr>
          </a:p>
          <a:p>
            <a:endParaRPr lang="zh-CN" altLang="en-US" sz="3200" b="1" dirty="0"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22" name="任意多边形: 形状 21"/>
          <p:cNvSpPr/>
          <p:nvPr/>
        </p:nvSpPr>
        <p:spPr>
          <a:xfrm>
            <a:off x="0" y="383276"/>
            <a:ext cx="398297" cy="796594"/>
          </a:xfrm>
          <a:custGeom>
            <a:avLst/>
            <a:gdLst>
              <a:gd name="connsiteX0" fmla="*/ 0 w 542974"/>
              <a:gd name="connsiteY0" fmla="*/ 0 h 1085948"/>
              <a:gd name="connsiteX1" fmla="*/ 542974 w 542974"/>
              <a:gd name="connsiteY1" fmla="*/ 542974 h 1085948"/>
              <a:gd name="connsiteX2" fmla="*/ 0 w 542974"/>
              <a:gd name="connsiteY2" fmla="*/ 1085948 h 1085948"/>
              <a:gd name="connsiteX3" fmla="*/ 0 w 542974"/>
              <a:gd name="connsiteY3" fmla="*/ 813939 h 1085948"/>
              <a:gd name="connsiteX4" fmla="*/ 54608 w 542974"/>
              <a:gd name="connsiteY4" fmla="*/ 808434 h 1085948"/>
              <a:gd name="connsiteX5" fmla="*/ 270964 w 542974"/>
              <a:gd name="connsiteY5" fmla="*/ 542974 h 1085948"/>
              <a:gd name="connsiteX6" fmla="*/ 54608 w 542974"/>
              <a:gd name="connsiteY6" fmla="*/ 277514 h 1085948"/>
              <a:gd name="connsiteX7" fmla="*/ 0 w 542974"/>
              <a:gd name="connsiteY7" fmla="*/ 272009 h 10859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42974" h="1085948">
                <a:moveTo>
                  <a:pt x="0" y="0"/>
                </a:moveTo>
                <a:cubicBezTo>
                  <a:pt x="299876" y="0"/>
                  <a:pt x="542974" y="243098"/>
                  <a:pt x="542974" y="542974"/>
                </a:cubicBezTo>
                <a:cubicBezTo>
                  <a:pt x="542974" y="842850"/>
                  <a:pt x="299876" y="1085948"/>
                  <a:pt x="0" y="1085948"/>
                </a:cubicBezTo>
                <a:lnTo>
                  <a:pt x="0" y="813939"/>
                </a:lnTo>
                <a:lnTo>
                  <a:pt x="54608" y="808434"/>
                </a:lnTo>
                <a:cubicBezTo>
                  <a:pt x="178082" y="783168"/>
                  <a:pt x="270964" y="673918"/>
                  <a:pt x="270964" y="542974"/>
                </a:cubicBezTo>
                <a:cubicBezTo>
                  <a:pt x="270964" y="412030"/>
                  <a:pt x="178082" y="302781"/>
                  <a:pt x="54608" y="277514"/>
                </a:cubicBezTo>
                <a:lnTo>
                  <a:pt x="0" y="272009"/>
                </a:lnTo>
                <a:close/>
              </a:path>
            </a:pathLst>
          </a:custGeom>
          <a:solidFill>
            <a:srgbClr val="316A86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908550" y="382905"/>
            <a:ext cx="7283450" cy="741045"/>
          </a:xfrm>
          <a:prstGeom prst="rect">
            <a:avLst/>
          </a:prstGeom>
          <a:solidFill>
            <a:srgbClr val="316A86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grpSp>
        <p:nvGrpSpPr>
          <p:cNvPr id="36" name="组合 35"/>
          <p:cNvGrpSpPr/>
          <p:nvPr/>
        </p:nvGrpSpPr>
        <p:grpSpPr>
          <a:xfrm>
            <a:off x="9669145" y="513715"/>
            <a:ext cx="2459990" cy="513715"/>
            <a:chOff x="1202771" y="655375"/>
            <a:chExt cx="2703830" cy="565456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1">
              <a:lum bright="70000" contrast="-70000"/>
            </a:blip>
            <a:stretch>
              <a:fillRect/>
            </a:stretch>
          </p:blipFill>
          <p:spPr>
            <a:xfrm>
              <a:off x="1202771" y="655375"/>
              <a:ext cx="584974" cy="565456"/>
            </a:xfrm>
            <a:prstGeom prst="rect">
              <a:avLst/>
            </a:prstGeom>
          </p:spPr>
        </p:pic>
        <p:pic>
          <p:nvPicPr>
            <p:cNvPr id="33" name="图片 32"/>
            <p:cNvPicPr>
              <a:picLocks noChangeAspect="1"/>
            </p:cNvPicPr>
            <p:nvPr/>
          </p:nvPicPr>
          <p:blipFill>
            <a:blip r:embed="rId2">
              <a:lum bright="70000" contrast="-70000"/>
            </a:blip>
            <a:srcRect r="43825"/>
            <a:stretch>
              <a:fillRect/>
            </a:stretch>
          </p:blipFill>
          <p:spPr>
            <a:xfrm>
              <a:off x="1947777" y="706924"/>
              <a:ext cx="1779270" cy="455930"/>
            </a:xfrm>
            <a:prstGeom prst="rect">
              <a:avLst/>
            </a:prstGeom>
          </p:spPr>
        </p:pic>
        <p:sp>
          <p:nvSpPr>
            <p:cNvPr id="34" name="文本框 33"/>
            <p:cNvSpPr txBox="1"/>
            <p:nvPr/>
          </p:nvSpPr>
          <p:spPr>
            <a:xfrm>
              <a:off x="1854281" y="1007800"/>
              <a:ext cx="2052320" cy="198755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r>
                <a:rPr lang="en-US" altLang="zh-CN" sz="600" b="1" dirty="0">
                  <a:solidFill>
                    <a:schemeClr val="bg1"/>
                  </a:solidFill>
                </a:rPr>
                <a:t>SHANGHAI  UNIVERSITY  OF  ELECTRIC  POWER</a:t>
              </a:r>
              <a:endParaRPr lang="zh-CN" altLang="en-US" sz="6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25" name="椭圆 24"/>
          <p:cNvSpPr/>
          <p:nvPr/>
        </p:nvSpPr>
        <p:spPr>
          <a:xfrm>
            <a:off x="582361" y="2365298"/>
            <a:ext cx="277707" cy="27770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defTabSz="609600"/>
            <a:endParaRPr lang="zh-CN" altLang="en-US" sz="2400" dirty="0">
              <a:solidFill>
                <a:prstClr val="white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31" name="椭圆 30"/>
          <p:cNvSpPr/>
          <p:nvPr/>
        </p:nvSpPr>
        <p:spPr>
          <a:xfrm>
            <a:off x="570508" y="3603971"/>
            <a:ext cx="277707" cy="27770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defTabSz="609600"/>
            <a:endParaRPr lang="zh-CN" altLang="en-US" sz="2400" dirty="0">
              <a:solidFill>
                <a:prstClr val="white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32" name="椭圆 31"/>
          <p:cNvSpPr/>
          <p:nvPr/>
        </p:nvSpPr>
        <p:spPr>
          <a:xfrm>
            <a:off x="569661" y="4842645"/>
            <a:ext cx="277707" cy="27770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defTabSz="609600"/>
            <a:endParaRPr lang="zh-CN" altLang="en-US" sz="2400" dirty="0">
              <a:solidFill>
                <a:prstClr val="white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82295" y="1381125"/>
            <a:ext cx="6096000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000" b="1">
                <a:solidFill>
                  <a:schemeClr val="accent5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2.</a:t>
            </a:r>
            <a:r>
              <a:rPr lang="zh-CN" altLang="en-US" sz="2000" b="1">
                <a:solidFill>
                  <a:schemeClr val="accent5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学院年度引进人才规划</a:t>
            </a:r>
            <a:endParaRPr lang="zh-CN" altLang="en-US" sz="2000" b="1">
              <a:solidFill>
                <a:schemeClr val="accent5">
                  <a:lumMod val="7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</p:txBody>
      </p:sp>
      <p:graphicFrame>
        <p:nvGraphicFramePr>
          <p:cNvPr id="4" name="表格 3"/>
          <p:cNvGraphicFramePr/>
          <p:nvPr>
            <p:custDataLst>
              <p:tags r:id="rId3"/>
            </p:custDataLst>
          </p:nvPr>
        </p:nvGraphicFramePr>
        <p:xfrm>
          <a:off x="1014730" y="2642870"/>
          <a:ext cx="9970945" cy="19983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34440"/>
                <a:gridCol w="1572895"/>
                <a:gridCol w="1563370"/>
                <a:gridCol w="1298575"/>
                <a:gridCol w="1133475"/>
                <a:gridCol w="1804589"/>
                <a:gridCol w="1363601"/>
              </a:tblGrid>
              <a:tr h="586740">
                <a:tc gridSpan="7"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2800"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2025</a:t>
                      </a:r>
                      <a:r>
                        <a:rPr lang="zh-CN" altLang="en-US" sz="2800"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年引进人才任务</a:t>
                      </a:r>
                      <a:endParaRPr lang="zh-CN" altLang="en-US" sz="2800">
                        <a:latin typeface="黑体" panose="02010609060101010101" pitchFamily="49" charset="-122"/>
                        <a:ea typeface="黑体" panose="02010609060101010101" pitchFamily="49" charset="-122"/>
                        <a:cs typeface="黑体" panose="02010609060101010101" pitchFamily="49" charset="-122"/>
                      </a:endParaRPr>
                    </a:p>
                  </a:txBody>
                  <a:tcPr anchor="ctr" anchorCtr="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 hMerge="1"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 hMerge="1"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 hMerge="1"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 hMerge="1"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 hMerge="1"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 hMerge="1"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589915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b="1">
                          <a:solidFill>
                            <a:schemeClr val="accent5">
                              <a:lumMod val="75000"/>
                            </a:schemeClr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人才类别</a:t>
                      </a:r>
                      <a:endParaRPr lang="zh-CN" altLang="en-US" b="1">
                        <a:solidFill>
                          <a:schemeClr val="accent5">
                            <a:lumMod val="75000"/>
                          </a:schemeClr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 anchorCtr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b="1">
                          <a:solidFill>
                            <a:schemeClr val="accent5">
                              <a:lumMod val="75000"/>
                            </a:schemeClr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国家级人才</a:t>
                      </a:r>
                      <a:endParaRPr lang="zh-CN" altLang="en-US" b="1">
                        <a:solidFill>
                          <a:schemeClr val="accent5">
                            <a:lumMod val="75000"/>
                          </a:schemeClr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 anchorCtr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b="1">
                          <a:solidFill>
                            <a:schemeClr val="accent5">
                              <a:lumMod val="75000"/>
                            </a:schemeClr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省部级人才</a:t>
                      </a:r>
                      <a:endParaRPr lang="zh-CN" altLang="en-US" b="1">
                        <a:solidFill>
                          <a:schemeClr val="accent5">
                            <a:lumMod val="75000"/>
                          </a:schemeClr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 anchorCtr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b="1">
                          <a:solidFill>
                            <a:schemeClr val="accent5">
                              <a:lumMod val="75000"/>
                            </a:schemeClr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高级职称</a:t>
                      </a:r>
                      <a:endParaRPr lang="zh-CN" altLang="en-US" b="1">
                        <a:solidFill>
                          <a:schemeClr val="accent5">
                            <a:lumMod val="75000"/>
                          </a:schemeClr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黑体" panose="02010609060101010101" pitchFamily="49" charset="-122"/>
                      </a:endParaRPr>
                    </a:p>
                  </a:txBody>
                  <a:tcPr anchor="ctr" anchorCtr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b="1">
                          <a:solidFill>
                            <a:schemeClr val="accent5">
                              <a:lumMod val="75000"/>
                            </a:schemeClr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博士后</a:t>
                      </a:r>
                      <a:endParaRPr lang="zh-CN" altLang="en-US" b="1">
                        <a:solidFill>
                          <a:schemeClr val="accent5">
                            <a:lumMod val="75000"/>
                          </a:schemeClr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黑体" panose="02010609060101010101" pitchFamily="49" charset="-122"/>
                      </a:endParaRPr>
                    </a:p>
                  </a:txBody>
                  <a:tcPr anchor="ctr" anchorCtr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b="1">
                          <a:solidFill>
                            <a:schemeClr val="accent5">
                              <a:lumMod val="75000"/>
                            </a:schemeClr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其他专任教师</a:t>
                      </a:r>
                      <a:endParaRPr lang="zh-CN" altLang="en-US" b="1">
                        <a:solidFill>
                          <a:schemeClr val="accent5">
                            <a:lumMod val="75000"/>
                          </a:schemeClr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 anchorCtr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b="1">
                          <a:solidFill>
                            <a:schemeClr val="accent5">
                              <a:lumMod val="75000"/>
                            </a:schemeClr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总人数</a:t>
                      </a:r>
                      <a:endParaRPr lang="zh-CN" altLang="en-US" b="1">
                        <a:solidFill>
                          <a:schemeClr val="accent5">
                            <a:lumMod val="75000"/>
                          </a:schemeClr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 anchorCtr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82169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b="1">
                          <a:solidFill>
                            <a:schemeClr val="accent5">
                              <a:lumMod val="75000"/>
                            </a:schemeClr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引进人才</a:t>
                      </a:r>
                      <a:endParaRPr lang="zh-CN" altLang="en-US" b="1">
                        <a:solidFill>
                          <a:schemeClr val="accent5">
                            <a:lumMod val="75000"/>
                          </a:schemeClr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  <a:p>
                      <a:pPr algn="ctr">
                        <a:buNone/>
                      </a:pPr>
                      <a:r>
                        <a:rPr lang="zh-CN" altLang="en-US" b="1">
                          <a:solidFill>
                            <a:schemeClr val="accent5">
                              <a:lumMod val="75000"/>
                            </a:schemeClr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任务数</a:t>
                      </a:r>
                      <a:endParaRPr lang="zh-CN" altLang="en-US" b="1">
                        <a:solidFill>
                          <a:schemeClr val="accent5">
                            <a:lumMod val="75000"/>
                          </a:schemeClr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 anchorCtr="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/>
                    </a:p>
                  </a:txBody>
                  <a:tcPr anchor="ctr" anchorCtr="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/>
                    </a:p>
                  </a:txBody>
                  <a:tcPr anchor="ctr" anchorCtr="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/>
                    </a:p>
                  </a:txBody>
                  <a:tcPr anchor="ctr" anchorCtr="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/>
                    </a:p>
                  </a:txBody>
                  <a:tcPr anchor="ctr" anchorCtr="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/>
                    </a:p>
                  </a:txBody>
                  <a:tcPr anchor="ctr" anchorCtr="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/>
                    </a:p>
                  </a:txBody>
                  <a:tcPr anchor="ctr" anchorCtr="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Footer Text"/>
          <p:cNvSpPr txBox="1"/>
          <p:nvPr/>
        </p:nvSpPr>
        <p:spPr>
          <a:xfrm>
            <a:off x="522605" y="473710"/>
            <a:ext cx="4385945" cy="98488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学院人才队伍情况介绍</a:t>
            </a:r>
            <a:endParaRPr lang="zh-CN" altLang="en-US" sz="3200" b="1" dirty="0">
              <a:latin typeface="微软雅黑" panose="020B0503020204020204" charset="-122"/>
              <a:ea typeface="微软雅黑" panose="020B0503020204020204" charset="-122"/>
            </a:endParaRPr>
          </a:p>
          <a:p>
            <a:endParaRPr lang="zh-CN" altLang="en-US" sz="3200" b="1" dirty="0"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22" name="任意多边形: 形状 21"/>
          <p:cNvSpPr/>
          <p:nvPr/>
        </p:nvSpPr>
        <p:spPr>
          <a:xfrm>
            <a:off x="0" y="383276"/>
            <a:ext cx="398297" cy="796594"/>
          </a:xfrm>
          <a:custGeom>
            <a:avLst/>
            <a:gdLst>
              <a:gd name="connsiteX0" fmla="*/ 0 w 542974"/>
              <a:gd name="connsiteY0" fmla="*/ 0 h 1085948"/>
              <a:gd name="connsiteX1" fmla="*/ 542974 w 542974"/>
              <a:gd name="connsiteY1" fmla="*/ 542974 h 1085948"/>
              <a:gd name="connsiteX2" fmla="*/ 0 w 542974"/>
              <a:gd name="connsiteY2" fmla="*/ 1085948 h 1085948"/>
              <a:gd name="connsiteX3" fmla="*/ 0 w 542974"/>
              <a:gd name="connsiteY3" fmla="*/ 813939 h 1085948"/>
              <a:gd name="connsiteX4" fmla="*/ 54608 w 542974"/>
              <a:gd name="connsiteY4" fmla="*/ 808434 h 1085948"/>
              <a:gd name="connsiteX5" fmla="*/ 270964 w 542974"/>
              <a:gd name="connsiteY5" fmla="*/ 542974 h 1085948"/>
              <a:gd name="connsiteX6" fmla="*/ 54608 w 542974"/>
              <a:gd name="connsiteY6" fmla="*/ 277514 h 1085948"/>
              <a:gd name="connsiteX7" fmla="*/ 0 w 542974"/>
              <a:gd name="connsiteY7" fmla="*/ 272009 h 10859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42974" h="1085948">
                <a:moveTo>
                  <a:pt x="0" y="0"/>
                </a:moveTo>
                <a:cubicBezTo>
                  <a:pt x="299876" y="0"/>
                  <a:pt x="542974" y="243098"/>
                  <a:pt x="542974" y="542974"/>
                </a:cubicBezTo>
                <a:cubicBezTo>
                  <a:pt x="542974" y="842850"/>
                  <a:pt x="299876" y="1085948"/>
                  <a:pt x="0" y="1085948"/>
                </a:cubicBezTo>
                <a:lnTo>
                  <a:pt x="0" y="813939"/>
                </a:lnTo>
                <a:lnTo>
                  <a:pt x="54608" y="808434"/>
                </a:lnTo>
                <a:cubicBezTo>
                  <a:pt x="178082" y="783168"/>
                  <a:pt x="270964" y="673918"/>
                  <a:pt x="270964" y="542974"/>
                </a:cubicBezTo>
                <a:cubicBezTo>
                  <a:pt x="270964" y="412030"/>
                  <a:pt x="178082" y="302781"/>
                  <a:pt x="54608" y="277514"/>
                </a:cubicBezTo>
                <a:lnTo>
                  <a:pt x="0" y="272009"/>
                </a:lnTo>
                <a:close/>
              </a:path>
            </a:pathLst>
          </a:custGeom>
          <a:solidFill>
            <a:srgbClr val="316A86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908550" y="382905"/>
            <a:ext cx="7283450" cy="741045"/>
          </a:xfrm>
          <a:prstGeom prst="rect">
            <a:avLst/>
          </a:prstGeom>
          <a:solidFill>
            <a:srgbClr val="316A86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grpSp>
        <p:nvGrpSpPr>
          <p:cNvPr id="36" name="组合 35"/>
          <p:cNvGrpSpPr/>
          <p:nvPr/>
        </p:nvGrpSpPr>
        <p:grpSpPr>
          <a:xfrm>
            <a:off x="9669145" y="513715"/>
            <a:ext cx="2459990" cy="513715"/>
            <a:chOff x="1202771" y="655375"/>
            <a:chExt cx="2703830" cy="565456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1">
              <a:lum bright="70000" contrast="-70000"/>
            </a:blip>
            <a:stretch>
              <a:fillRect/>
            </a:stretch>
          </p:blipFill>
          <p:spPr>
            <a:xfrm>
              <a:off x="1202771" y="655375"/>
              <a:ext cx="584974" cy="565456"/>
            </a:xfrm>
            <a:prstGeom prst="rect">
              <a:avLst/>
            </a:prstGeom>
          </p:spPr>
        </p:pic>
        <p:pic>
          <p:nvPicPr>
            <p:cNvPr id="33" name="图片 32"/>
            <p:cNvPicPr>
              <a:picLocks noChangeAspect="1"/>
            </p:cNvPicPr>
            <p:nvPr/>
          </p:nvPicPr>
          <p:blipFill>
            <a:blip r:embed="rId2">
              <a:lum bright="70000" contrast="-70000"/>
            </a:blip>
            <a:srcRect r="43825"/>
            <a:stretch>
              <a:fillRect/>
            </a:stretch>
          </p:blipFill>
          <p:spPr>
            <a:xfrm>
              <a:off x="1947777" y="706924"/>
              <a:ext cx="1779270" cy="455930"/>
            </a:xfrm>
            <a:prstGeom prst="rect">
              <a:avLst/>
            </a:prstGeom>
          </p:spPr>
        </p:pic>
        <p:sp>
          <p:nvSpPr>
            <p:cNvPr id="34" name="文本框 33"/>
            <p:cNvSpPr txBox="1"/>
            <p:nvPr/>
          </p:nvSpPr>
          <p:spPr>
            <a:xfrm>
              <a:off x="1854281" y="1007800"/>
              <a:ext cx="2052320" cy="198755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r>
                <a:rPr lang="en-US" altLang="zh-CN" sz="600" b="1" dirty="0">
                  <a:solidFill>
                    <a:schemeClr val="bg1"/>
                  </a:solidFill>
                </a:rPr>
                <a:t>SHANGHAI  UNIVERSITY  OF  ELECTRIC  POWER</a:t>
              </a:r>
              <a:endParaRPr lang="zh-CN" altLang="en-US" sz="6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25" name="椭圆 24"/>
          <p:cNvSpPr/>
          <p:nvPr/>
        </p:nvSpPr>
        <p:spPr>
          <a:xfrm>
            <a:off x="582361" y="2365298"/>
            <a:ext cx="277707" cy="27770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defTabSz="609600"/>
            <a:endParaRPr lang="zh-CN" altLang="en-US" sz="2400" dirty="0">
              <a:solidFill>
                <a:prstClr val="white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31" name="椭圆 30"/>
          <p:cNvSpPr/>
          <p:nvPr/>
        </p:nvSpPr>
        <p:spPr>
          <a:xfrm>
            <a:off x="570508" y="3603971"/>
            <a:ext cx="277707" cy="27770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defTabSz="609600"/>
            <a:endParaRPr lang="zh-CN" altLang="en-US" sz="2400" dirty="0">
              <a:solidFill>
                <a:prstClr val="white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32" name="椭圆 31"/>
          <p:cNvSpPr/>
          <p:nvPr/>
        </p:nvSpPr>
        <p:spPr>
          <a:xfrm>
            <a:off x="569661" y="4842645"/>
            <a:ext cx="277707" cy="27770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defTabSz="609600"/>
            <a:endParaRPr lang="zh-CN" altLang="en-US" sz="2400" dirty="0">
              <a:solidFill>
                <a:prstClr val="white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82295" y="1381125"/>
            <a:ext cx="6096000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000" b="1">
                <a:solidFill>
                  <a:schemeClr val="accent5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3.</a:t>
            </a:r>
            <a:r>
              <a:rPr lang="zh-CN" altLang="en-US" sz="2000" b="1">
                <a:solidFill>
                  <a:schemeClr val="accent5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学院引进人才基本要求</a:t>
            </a:r>
            <a:endParaRPr lang="zh-CN" altLang="en-US" sz="2000" b="1">
              <a:solidFill>
                <a:schemeClr val="accent5">
                  <a:lumMod val="7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82295" y="1918970"/>
            <a:ext cx="10664825" cy="3067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spcBef>
                <a:spcPct val="0"/>
              </a:spcBef>
              <a:buFontTx/>
              <a:buNone/>
            </a:pPr>
            <a:r>
              <a:rPr lang="zh-CN" altLang="en-US" sz="1400" b="1">
                <a:solidFill>
                  <a:srgbClr val="1E4A7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Tahoma" panose="020B0604030504040204" pitchFamily="34" charset="0"/>
              </a:rPr>
              <a:t>（提示：</a:t>
            </a:r>
            <a:r>
              <a:rPr lang="zh-CN" altLang="en-US" sz="1400" b="1">
                <a:solidFill>
                  <a:srgbClr val="1E4A7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Tahoma" panose="020B0604030504040204" pitchFamily="34" charset="0"/>
              </a:rPr>
              <a:t>请将拟新进人员的情况与学院的各项基本要求进行比对，确认是否满足引进人才的基本要求）</a:t>
            </a:r>
            <a:endParaRPr lang="zh-CN" altLang="en-US" sz="1400" b="1">
              <a:solidFill>
                <a:srgbClr val="1E4A7A"/>
              </a:solidFill>
              <a:latin typeface="黑体" panose="02010609060101010101" pitchFamily="49" charset="-122"/>
              <a:ea typeface="黑体" panose="02010609060101010101" pitchFamily="49" charset="-122"/>
              <a:sym typeface="Tahoma" panose="020B060403050404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Footer Text"/>
          <p:cNvSpPr txBox="1"/>
          <p:nvPr/>
        </p:nvSpPr>
        <p:spPr>
          <a:xfrm>
            <a:off x="522605" y="473710"/>
            <a:ext cx="4870244" cy="98488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拟引进人员总体介绍</a:t>
            </a:r>
            <a:endParaRPr lang="zh-CN" altLang="en-US" sz="3200" b="1" dirty="0">
              <a:latin typeface="微软雅黑" panose="020B0503020204020204" charset="-122"/>
              <a:ea typeface="微软雅黑" panose="020B0503020204020204" charset="-122"/>
            </a:endParaRPr>
          </a:p>
          <a:p>
            <a:endParaRPr lang="zh-CN" altLang="en-US" sz="3200" b="1" dirty="0"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22" name="任意多边形: 形状 21"/>
          <p:cNvSpPr/>
          <p:nvPr/>
        </p:nvSpPr>
        <p:spPr>
          <a:xfrm>
            <a:off x="0" y="383276"/>
            <a:ext cx="398297" cy="796594"/>
          </a:xfrm>
          <a:custGeom>
            <a:avLst/>
            <a:gdLst>
              <a:gd name="connsiteX0" fmla="*/ 0 w 542974"/>
              <a:gd name="connsiteY0" fmla="*/ 0 h 1085948"/>
              <a:gd name="connsiteX1" fmla="*/ 542974 w 542974"/>
              <a:gd name="connsiteY1" fmla="*/ 542974 h 1085948"/>
              <a:gd name="connsiteX2" fmla="*/ 0 w 542974"/>
              <a:gd name="connsiteY2" fmla="*/ 1085948 h 1085948"/>
              <a:gd name="connsiteX3" fmla="*/ 0 w 542974"/>
              <a:gd name="connsiteY3" fmla="*/ 813939 h 1085948"/>
              <a:gd name="connsiteX4" fmla="*/ 54608 w 542974"/>
              <a:gd name="connsiteY4" fmla="*/ 808434 h 1085948"/>
              <a:gd name="connsiteX5" fmla="*/ 270964 w 542974"/>
              <a:gd name="connsiteY5" fmla="*/ 542974 h 1085948"/>
              <a:gd name="connsiteX6" fmla="*/ 54608 w 542974"/>
              <a:gd name="connsiteY6" fmla="*/ 277514 h 1085948"/>
              <a:gd name="connsiteX7" fmla="*/ 0 w 542974"/>
              <a:gd name="connsiteY7" fmla="*/ 272009 h 10859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42974" h="1085948">
                <a:moveTo>
                  <a:pt x="0" y="0"/>
                </a:moveTo>
                <a:cubicBezTo>
                  <a:pt x="299876" y="0"/>
                  <a:pt x="542974" y="243098"/>
                  <a:pt x="542974" y="542974"/>
                </a:cubicBezTo>
                <a:cubicBezTo>
                  <a:pt x="542974" y="842850"/>
                  <a:pt x="299876" y="1085948"/>
                  <a:pt x="0" y="1085948"/>
                </a:cubicBezTo>
                <a:lnTo>
                  <a:pt x="0" y="813939"/>
                </a:lnTo>
                <a:lnTo>
                  <a:pt x="54608" y="808434"/>
                </a:lnTo>
                <a:cubicBezTo>
                  <a:pt x="178082" y="783168"/>
                  <a:pt x="270964" y="673918"/>
                  <a:pt x="270964" y="542974"/>
                </a:cubicBezTo>
                <a:cubicBezTo>
                  <a:pt x="270964" y="412030"/>
                  <a:pt x="178082" y="302781"/>
                  <a:pt x="54608" y="277514"/>
                </a:cubicBezTo>
                <a:lnTo>
                  <a:pt x="0" y="272009"/>
                </a:lnTo>
                <a:close/>
              </a:path>
            </a:pathLst>
          </a:custGeom>
          <a:solidFill>
            <a:srgbClr val="316A86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908550" y="382905"/>
            <a:ext cx="7283450" cy="741045"/>
          </a:xfrm>
          <a:prstGeom prst="rect">
            <a:avLst/>
          </a:prstGeom>
          <a:solidFill>
            <a:srgbClr val="316A86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6" name="组合 35"/>
          <p:cNvGrpSpPr/>
          <p:nvPr/>
        </p:nvGrpSpPr>
        <p:grpSpPr>
          <a:xfrm>
            <a:off x="9669145" y="513715"/>
            <a:ext cx="2459990" cy="513715"/>
            <a:chOff x="1202771" y="655375"/>
            <a:chExt cx="2703830" cy="565456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1">
              <a:lum bright="70000" contrast="-70000"/>
            </a:blip>
            <a:stretch>
              <a:fillRect/>
            </a:stretch>
          </p:blipFill>
          <p:spPr>
            <a:xfrm>
              <a:off x="1202771" y="655375"/>
              <a:ext cx="584974" cy="565456"/>
            </a:xfrm>
            <a:prstGeom prst="rect">
              <a:avLst/>
            </a:prstGeom>
          </p:spPr>
        </p:pic>
        <p:pic>
          <p:nvPicPr>
            <p:cNvPr id="33" name="图片 32"/>
            <p:cNvPicPr>
              <a:picLocks noChangeAspect="1"/>
            </p:cNvPicPr>
            <p:nvPr/>
          </p:nvPicPr>
          <p:blipFill>
            <a:blip r:embed="rId2">
              <a:lum bright="70000" contrast="-70000"/>
            </a:blip>
            <a:srcRect r="43825"/>
            <a:stretch>
              <a:fillRect/>
            </a:stretch>
          </p:blipFill>
          <p:spPr>
            <a:xfrm>
              <a:off x="1947777" y="706924"/>
              <a:ext cx="1779270" cy="455930"/>
            </a:xfrm>
            <a:prstGeom prst="rect">
              <a:avLst/>
            </a:prstGeom>
          </p:spPr>
        </p:pic>
        <p:sp>
          <p:nvSpPr>
            <p:cNvPr id="34" name="文本框 33"/>
            <p:cNvSpPr txBox="1"/>
            <p:nvPr/>
          </p:nvSpPr>
          <p:spPr>
            <a:xfrm>
              <a:off x="1854281" y="1007800"/>
              <a:ext cx="2052320" cy="198755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r>
                <a:rPr lang="en-US" altLang="zh-CN" sz="600" b="1" dirty="0">
                  <a:solidFill>
                    <a:schemeClr val="bg1"/>
                  </a:solidFill>
                </a:rPr>
                <a:t>SHANGHAI  UNIVERSITY  OF  ELECTRIC  POWER</a:t>
              </a:r>
              <a:endParaRPr lang="zh-CN" altLang="en-US" sz="6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70" name="TextBox 2"/>
          <p:cNvSpPr txBox="1">
            <a:spLocks noChangeArrowheads="1"/>
          </p:cNvSpPr>
          <p:nvPr/>
        </p:nvSpPr>
        <p:spPr bwMode="auto">
          <a:xfrm>
            <a:off x="315242" y="1280498"/>
            <a:ext cx="11814245" cy="4756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9pPr>
          </a:lstStyle>
          <a:p>
            <a:pPr eaLnBrk="0" fontAlgn="base" hangingPunct="0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u"/>
            </a:pP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聚焦</a:t>
            </a:r>
            <a:r>
              <a:rPr lang="en-US" altLang="zh-CN" sz="20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xxxx</a:t>
            </a:r>
            <a:r>
              <a:rPr lang="zh-CN" altLang="en-US" sz="2000" b="1" dirty="0">
                <a:latin typeface="微软雅黑" panose="020B0503020204020204" charset="-122"/>
              </a:rPr>
              <a:t>主干方向与共性支撑技术</a:t>
            </a: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，引进高水平人才支撑学科发展</a:t>
            </a:r>
            <a:endParaRPr lang="zh-CN" altLang="en-US" sz="20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1" name="矩形 70"/>
          <p:cNvSpPr/>
          <p:nvPr/>
        </p:nvSpPr>
        <p:spPr>
          <a:xfrm>
            <a:off x="1706858" y="2115485"/>
            <a:ext cx="4022610" cy="3347428"/>
          </a:xfrm>
          <a:prstGeom prst="rect">
            <a:avLst/>
          </a:prstGeom>
          <a:solidFill>
            <a:srgbClr val="FAFAFA"/>
          </a:solidFill>
          <a:ln w="12700" cap="flat" cmpd="sng" algn="ctr">
            <a:solidFill>
              <a:srgbClr val="FFC000">
                <a:lumMod val="50000"/>
              </a:srgbClr>
            </a:solidFill>
            <a:prstDash val="sysDot"/>
            <a:miter lim="800000"/>
          </a:ln>
          <a:effectLst/>
        </p:spPr>
        <p:txBody>
          <a:bodyPr anchor="ctr"/>
          <a:lstStyle/>
          <a:p>
            <a:pPr algn="ctr" defTabSz="457200" eaLnBrk="0" hangingPunct="0">
              <a:defRPr/>
            </a:pPr>
            <a:endParaRPr lang="zh-CN" altLang="en-US" sz="1400" kern="0">
              <a:solidFill>
                <a:prstClr val="white"/>
              </a:solidFill>
              <a:latin typeface="Verdana" panose="020B0604030504040204"/>
              <a:ea typeface="微软雅黑" panose="020B0503020204020204" charset="-122"/>
            </a:endParaRPr>
          </a:p>
        </p:txBody>
      </p:sp>
      <p:sp>
        <p:nvSpPr>
          <p:cNvPr id="72" name="矩形 71"/>
          <p:cNvSpPr/>
          <p:nvPr/>
        </p:nvSpPr>
        <p:spPr>
          <a:xfrm>
            <a:off x="594790" y="2385657"/>
            <a:ext cx="519686" cy="2952921"/>
          </a:xfrm>
          <a:prstGeom prst="rect">
            <a:avLst/>
          </a:prstGeom>
          <a:solidFill>
            <a:srgbClr val="2276C6"/>
          </a:solidFill>
          <a:ln>
            <a:noFill/>
          </a:ln>
          <a:effectLst/>
        </p:spPr>
        <p:txBody>
          <a:bodyPr anchor="ctr"/>
          <a:lstStyle>
            <a:lvl1pPr defTabSz="4572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742950" indent="-285750" defTabSz="4572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1143000" indent="-228600" defTabSz="4572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600200" indent="-228600" defTabSz="4572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2057400" indent="-228600" defTabSz="4572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9pPr>
          </a:lstStyle>
          <a:p>
            <a:pPr marL="0" marR="0" lvl="0" indent="0" algn="ctr" defTabSz="4572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rPr>
              <a:t>x</a:t>
            </a:r>
            <a:endParaRPr kumimoji="0" lang="en-US" altLang="zh-CN" sz="1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cs typeface="+mn-cs"/>
            </a:endParaRPr>
          </a:p>
          <a:p>
            <a:pPr marL="0" marR="0" lvl="0" indent="0" algn="ctr" defTabSz="4572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rPr>
              <a:t>x</a:t>
            </a:r>
            <a:r>
              <a:rPr kumimoji="0" lang="zh-CN" alt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rPr>
              <a:t>学科</a:t>
            </a:r>
            <a:endParaRPr kumimoji="0" lang="zh-CN" altLang="en-US" sz="1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cs typeface="+mn-cs"/>
            </a:endParaRPr>
          </a:p>
        </p:txBody>
      </p:sp>
      <p:sp>
        <p:nvSpPr>
          <p:cNvPr id="77" name="右箭头 15"/>
          <p:cNvSpPr/>
          <p:nvPr/>
        </p:nvSpPr>
        <p:spPr>
          <a:xfrm>
            <a:off x="1155712" y="3514644"/>
            <a:ext cx="458400" cy="677375"/>
          </a:xfrm>
          <a:prstGeom prst="rightArrow">
            <a:avLst/>
          </a:prstGeom>
          <a:solidFill>
            <a:srgbClr val="FFFFFF"/>
          </a:solidFill>
          <a:ln w="12700" cap="flat" cmpd="sng" algn="ctr">
            <a:gradFill>
              <a:gsLst>
                <a:gs pos="0">
                  <a:srgbClr val="007BD3"/>
                </a:gs>
                <a:gs pos="100000">
                  <a:srgbClr val="034373"/>
                </a:gs>
              </a:gsLst>
            </a:gradFill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78" name="椭圆 18"/>
          <p:cNvSpPr/>
          <p:nvPr/>
        </p:nvSpPr>
        <p:spPr>
          <a:xfrm rot="10800000">
            <a:off x="3435353" y="2551350"/>
            <a:ext cx="188100" cy="179659"/>
          </a:xfrm>
          <a:custGeom>
            <a:avLst/>
            <a:gdLst>
              <a:gd name="T0" fmla="*/ 209 w 209"/>
              <a:gd name="T1" fmla="*/ 0 h 200"/>
              <a:gd name="T2" fmla="*/ 145 w 209"/>
              <a:gd name="T3" fmla="*/ 100 h 200"/>
              <a:gd name="T4" fmla="*/ 209 w 209"/>
              <a:gd name="T5" fmla="*/ 200 h 200"/>
              <a:gd name="T6" fmla="*/ 0 w 209"/>
              <a:gd name="T7" fmla="*/ 100 h 200"/>
              <a:gd name="T8" fmla="*/ 209 w 209"/>
              <a:gd name="T9" fmla="*/ 0 h 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9" h="200">
                <a:moveTo>
                  <a:pt x="209" y="0"/>
                </a:moveTo>
                <a:lnTo>
                  <a:pt x="145" y="100"/>
                </a:lnTo>
                <a:lnTo>
                  <a:pt x="209" y="200"/>
                </a:lnTo>
                <a:lnTo>
                  <a:pt x="0" y="100"/>
                </a:lnTo>
                <a:lnTo>
                  <a:pt x="209" y="0"/>
                </a:lnTo>
                <a:close/>
              </a:path>
            </a:pathLst>
          </a:custGeom>
          <a:solidFill>
            <a:srgbClr val="768394">
              <a:lumMod val="5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grpSp>
        <p:nvGrpSpPr>
          <p:cNvPr id="79" name="组合 71"/>
          <p:cNvGrpSpPr/>
          <p:nvPr/>
        </p:nvGrpSpPr>
        <p:grpSpPr bwMode="auto">
          <a:xfrm>
            <a:off x="1771395" y="2228204"/>
            <a:ext cx="1553210" cy="807864"/>
            <a:chOff x="32987" y="3783649"/>
            <a:chExt cx="2044021" cy="1477328"/>
          </a:xfrm>
        </p:grpSpPr>
        <p:sp>
          <p:nvSpPr>
            <p:cNvPr id="80" name="文本框 79"/>
            <p:cNvSpPr txBox="1"/>
            <p:nvPr/>
          </p:nvSpPr>
          <p:spPr>
            <a:xfrm>
              <a:off x="32987" y="3876546"/>
              <a:ext cx="2044021" cy="1384168"/>
            </a:xfrm>
            <a:prstGeom prst="rect">
              <a:avLst/>
            </a:prstGeom>
            <a:noFill/>
          </p:spPr>
          <p:txBody>
            <a:bodyPr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marL="0" marR="0" lvl="0" indent="0" algn="ct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1" i="0" u="none" strike="noStrike" kern="0" cap="none" spc="0" normalizeH="0" baseline="0" noProof="0" dirty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</a:rPr>
                <a:t>科研方向</a:t>
              </a:r>
              <a:r>
                <a:rPr kumimoji="0" lang="en-US" altLang="zh-CN" sz="1600" b="1" i="0" u="none" strike="noStrike" kern="0" cap="none" spc="0" normalizeH="0" baseline="0" noProof="0" dirty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</a:rPr>
                <a:t>1</a:t>
              </a:r>
              <a:endParaRPr kumimoji="0" lang="en-US" altLang="zh-CN" sz="16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endParaRPr>
            </a:p>
            <a:p>
              <a:pPr marL="0" marR="0" lvl="0" indent="0" algn="ct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6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</a:rPr>
                <a:t>xxxx</a:t>
              </a:r>
              <a:endParaRPr kumimoji="0" lang="en-US" altLang="zh-CN" sz="16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81" name="矩形 80"/>
            <p:cNvSpPr/>
            <p:nvPr/>
          </p:nvSpPr>
          <p:spPr bwMode="auto">
            <a:xfrm>
              <a:off x="101219" y="3783649"/>
              <a:ext cx="1926359" cy="1477328"/>
            </a:xfrm>
            <a:prstGeom prst="rect">
              <a:avLst/>
            </a:prstGeom>
            <a:noFill/>
            <a:ln w="12700" cap="flat" cmpd="sng" algn="ctr">
              <a:solidFill>
                <a:srgbClr val="F0F0F0">
                  <a:lumMod val="25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marL="0" marR="0" lvl="0" indent="0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1" i="0" u="none" strike="noStrike" kern="0" cap="none" spc="0" normalizeH="0" baseline="0" noProof="0">
                <a:ln>
                  <a:noFill/>
                </a:ln>
                <a:solidFill>
                  <a:srgbClr val="00529F"/>
                </a:solidFill>
                <a:effectLst/>
                <a:uLnTx/>
                <a:uFillTx/>
                <a:latin typeface="Tahoma" panose="020B0604030504040204" pitchFamily="34" charset="0"/>
                <a:ea typeface="楷体_GB2312" pitchFamily="49" charset="-122"/>
              </a:endParaRPr>
            </a:p>
          </p:txBody>
        </p:sp>
      </p:grpSp>
      <p:sp>
        <p:nvSpPr>
          <p:cNvPr id="82" name="椭圆 18"/>
          <p:cNvSpPr/>
          <p:nvPr/>
        </p:nvSpPr>
        <p:spPr>
          <a:xfrm rot="10800000">
            <a:off x="3431105" y="3674590"/>
            <a:ext cx="188100" cy="179658"/>
          </a:xfrm>
          <a:custGeom>
            <a:avLst/>
            <a:gdLst>
              <a:gd name="T0" fmla="*/ 209 w 209"/>
              <a:gd name="T1" fmla="*/ 0 h 200"/>
              <a:gd name="T2" fmla="*/ 145 w 209"/>
              <a:gd name="T3" fmla="*/ 100 h 200"/>
              <a:gd name="T4" fmla="*/ 209 w 209"/>
              <a:gd name="T5" fmla="*/ 200 h 200"/>
              <a:gd name="T6" fmla="*/ 0 w 209"/>
              <a:gd name="T7" fmla="*/ 100 h 200"/>
              <a:gd name="T8" fmla="*/ 209 w 209"/>
              <a:gd name="T9" fmla="*/ 0 h 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9" h="200">
                <a:moveTo>
                  <a:pt x="209" y="0"/>
                </a:moveTo>
                <a:lnTo>
                  <a:pt x="145" y="100"/>
                </a:lnTo>
                <a:lnTo>
                  <a:pt x="209" y="200"/>
                </a:lnTo>
                <a:lnTo>
                  <a:pt x="0" y="100"/>
                </a:lnTo>
                <a:lnTo>
                  <a:pt x="209" y="0"/>
                </a:lnTo>
                <a:close/>
              </a:path>
            </a:pathLst>
          </a:custGeom>
          <a:solidFill>
            <a:srgbClr val="768394">
              <a:lumMod val="5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grpSp>
        <p:nvGrpSpPr>
          <p:cNvPr id="83" name="组合 75"/>
          <p:cNvGrpSpPr/>
          <p:nvPr/>
        </p:nvGrpSpPr>
        <p:grpSpPr bwMode="auto">
          <a:xfrm>
            <a:off x="1767147" y="3352650"/>
            <a:ext cx="1553028" cy="806658"/>
            <a:chOff x="32987" y="3783649"/>
            <a:chExt cx="2043781" cy="1477328"/>
          </a:xfrm>
        </p:grpSpPr>
        <p:sp>
          <p:nvSpPr>
            <p:cNvPr id="84" name="文本框 83"/>
            <p:cNvSpPr txBox="1"/>
            <p:nvPr/>
          </p:nvSpPr>
          <p:spPr>
            <a:xfrm>
              <a:off x="32987" y="3876398"/>
              <a:ext cx="2043781" cy="1209468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marL="0" marR="0" lvl="0" indent="0" algn="ct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1" i="0" u="none" strike="noStrike" kern="0" cap="none" spc="0" normalizeH="0" baseline="0" noProof="0" dirty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</a:rPr>
                <a:t>科研方向</a:t>
              </a:r>
              <a:r>
                <a:rPr kumimoji="0" lang="en-US" altLang="zh-CN" sz="1600" b="1" i="0" u="none" strike="noStrike" kern="0" cap="none" spc="0" normalizeH="0" baseline="0" noProof="0" dirty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</a:rPr>
                <a:t>2</a:t>
              </a:r>
              <a:endParaRPr kumimoji="0" lang="en-US" altLang="zh-CN" sz="16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endParaRPr>
            </a:p>
            <a:p>
              <a:pPr marL="0" marR="0" lvl="0" indent="0" algn="ct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6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</a:rPr>
                <a:t>xxxx</a:t>
              </a:r>
              <a:endParaRPr kumimoji="0" lang="en-US" altLang="zh-CN" sz="16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85" name="矩形 84"/>
            <p:cNvSpPr/>
            <p:nvPr/>
          </p:nvSpPr>
          <p:spPr bwMode="auto">
            <a:xfrm>
              <a:off x="101219" y="3783649"/>
              <a:ext cx="1926359" cy="1477328"/>
            </a:xfrm>
            <a:prstGeom prst="rect">
              <a:avLst/>
            </a:prstGeom>
            <a:noFill/>
            <a:ln w="12700" cap="flat" cmpd="sng" algn="ctr">
              <a:solidFill>
                <a:srgbClr val="F0F0F0">
                  <a:lumMod val="25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marL="0" marR="0" lvl="0" indent="0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1" i="0" u="none" strike="noStrike" kern="0" cap="none" spc="0" normalizeH="0" baseline="0" noProof="0">
                <a:ln>
                  <a:noFill/>
                </a:ln>
                <a:solidFill>
                  <a:srgbClr val="00529F"/>
                </a:solidFill>
                <a:effectLst/>
                <a:uLnTx/>
                <a:uFillTx/>
                <a:latin typeface="Tahoma" panose="020B0604030504040204" pitchFamily="34" charset="0"/>
                <a:ea typeface="楷体_GB2312" pitchFamily="49" charset="-122"/>
              </a:endParaRPr>
            </a:p>
          </p:txBody>
        </p:sp>
      </p:grpSp>
      <p:sp>
        <p:nvSpPr>
          <p:cNvPr id="86" name="椭圆 18"/>
          <p:cNvSpPr/>
          <p:nvPr/>
        </p:nvSpPr>
        <p:spPr>
          <a:xfrm rot="10800000">
            <a:off x="3418081" y="4712800"/>
            <a:ext cx="188100" cy="179658"/>
          </a:xfrm>
          <a:custGeom>
            <a:avLst/>
            <a:gdLst>
              <a:gd name="T0" fmla="*/ 209 w 209"/>
              <a:gd name="T1" fmla="*/ 0 h 200"/>
              <a:gd name="T2" fmla="*/ 145 w 209"/>
              <a:gd name="T3" fmla="*/ 100 h 200"/>
              <a:gd name="T4" fmla="*/ 209 w 209"/>
              <a:gd name="T5" fmla="*/ 200 h 200"/>
              <a:gd name="T6" fmla="*/ 0 w 209"/>
              <a:gd name="T7" fmla="*/ 100 h 200"/>
              <a:gd name="T8" fmla="*/ 209 w 209"/>
              <a:gd name="T9" fmla="*/ 0 h 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9" h="200">
                <a:moveTo>
                  <a:pt x="209" y="0"/>
                </a:moveTo>
                <a:lnTo>
                  <a:pt x="145" y="100"/>
                </a:lnTo>
                <a:lnTo>
                  <a:pt x="209" y="200"/>
                </a:lnTo>
                <a:lnTo>
                  <a:pt x="0" y="100"/>
                </a:lnTo>
                <a:lnTo>
                  <a:pt x="209" y="0"/>
                </a:lnTo>
                <a:close/>
              </a:path>
            </a:pathLst>
          </a:custGeom>
          <a:solidFill>
            <a:srgbClr val="768394">
              <a:lumMod val="5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90" name="文本框 87"/>
          <p:cNvSpPr txBox="1">
            <a:spLocks noChangeArrowheads="1"/>
          </p:cNvSpPr>
          <p:nvPr/>
        </p:nvSpPr>
        <p:spPr bwMode="auto">
          <a:xfrm>
            <a:off x="3646362" y="2413893"/>
            <a:ext cx="665583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9pPr>
          </a:lstStyle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rPr>
              <a:t>xx</a:t>
            </a:r>
            <a:endParaRPr kumimoji="0" lang="en-US" altLang="zh-CN" sz="2400" b="1" i="0" u="none" strike="noStrike" kern="0" cap="none" spc="0" normalizeH="0" baseline="0" noProof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1" name="文本框 88"/>
          <p:cNvSpPr txBox="1">
            <a:spLocks noChangeArrowheads="1"/>
          </p:cNvSpPr>
          <p:nvPr/>
        </p:nvSpPr>
        <p:spPr bwMode="auto">
          <a:xfrm>
            <a:off x="3638496" y="3539544"/>
            <a:ext cx="664378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9pPr>
          </a:lstStyle>
          <a:p>
            <a:pPr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</a:rPr>
              <a:t>xx</a:t>
            </a:r>
            <a:endParaRPr lang="en-US" altLang="zh-CN" sz="2400" b="1" dirty="0">
              <a:solidFill>
                <a:srgbClr val="C00000"/>
              </a:solidFill>
              <a:latin typeface="微软雅黑" panose="020B0503020204020204" charset="-122"/>
            </a:endParaRPr>
          </a:p>
        </p:txBody>
      </p:sp>
      <p:sp>
        <p:nvSpPr>
          <p:cNvPr id="92" name="文本框 89"/>
          <p:cNvSpPr txBox="1">
            <a:spLocks noChangeArrowheads="1"/>
          </p:cNvSpPr>
          <p:nvPr/>
        </p:nvSpPr>
        <p:spPr bwMode="auto">
          <a:xfrm>
            <a:off x="3645971" y="4594635"/>
            <a:ext cx="664378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9pPr>
          </a:lstStyle>
          <a:p>
            <a:pPr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zh-CN" sz="2400" b="1">
                <a:solidFill>
                  <a:srgbClr val="C00000"/>
                </a:solidFill>
                <a:latin typeface="微软雅黑" panose="020B0503020204020204" charset="-122"/>
              </a:rPr>
              <a:t>xx</a:t>
            </a:r>
            <a:endParaRPr lang="en-US" altLang="zh-CN" sz="2400" b="1">
              <a:solidFill>
                <a:srgbClr val="C00000"/>
              </a:solidFill>
              <a:latin typeface="微软雅黑" panose="020B0503020204020204" charset="-122"/>
            </a:endParaRPr>
          </a:p>
        </p:txBody>
      </p:sp>
      <p:sp>
        <p:nvSpPr>
          <p:cNvPr id="93" name="文本框 92"/>
          <p:cNvSpPr txBox="1"/>
          <p:nvPr/>
        </p:nvSpPr>
        <p:spPr bwMode="auto">
          <a:xfrm>
            <a:off x="1769798" y="4557255"/>
            <a:ext cx="1551822" cy="660400"/>
          </a:xfrm>
          <a:prstGeom prst="rect">
            <a:avLst/>
          </a:prstGeom>
          <a:noFill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9pPr>
          </a:lstStyle>
          <a:p>
            <a:pPr marL="0" marR="0" lvl="0" indent="0" algn="ct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rPr>
              <a:t>科研方向</a:t>
            </a:r>
            <a:r>
              <a:rPr kumimoji="0" lang="en-US" altLang="zh-CN" sz="16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rPr>
              <a:t>3</a:t>
            </a:r>
            <a:endParaRPr kumimoji="0" lang="en-US" altLang="zh-CN" sz="1600" b="1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marL="0" marR="0" lvl="0" indent="0" algn="ct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16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rPr>
              <a:t>xxxx</a:t>
            </a: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94" name="矩形 93"/>
          <p:cNvSpPr/>
          <p:nvPr/>
        </p:nvSpPr>
        <p:spPr bwMode="auto">
          <a:xfrm>
            <a:off x="1821646" y="4506612"/>
            <a:ext cx="1462595" cy="907941"/>
          </a:xfrm>
          <a:prstGeom prst="rect">
            <a:avLst/>
          </a:prstGeom>
          <a:noFill/>
          <a:ln w="12700" cap="flat" cmpd="sng" algn="ctr">
            <a:solidFill>
              <a:srgbClr val="F0F0F0">
                <a:lumMod val="25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600" b="1" i="0" u="none" strike="noStrike" kern="0" cap="none" spc="0" normalizeH="0" baseline="0" noProof="0">
              <a:ln>
                <a:noFill/>
              </a:ln>
              <a:solidFill>
                <a:srgbClr val="00529F"/>
              </a:solidFill>
              <a:effectLst/>
              <a:uLnTx/>
              <a:uFillTx/>
              <a:latin typeface="Tahoma" panose="020B0604030504040204" pitchFamily="34" charset="0"/>
              <a:ea typeface="楷体_GB2312" pitchFamily="49" charset="-122"/>
            </a:endParaRPr>
          </a:p>
        </p:txBody>
      </p:sp>
      <p:cxnSp>
        <p:nvCxnSpPr>
          <p:cNvPr id="103" name="直接连接符 102"/>
          <p:cNvCxnSpPr>
            <a:endCxn id="98" idx="1"/>
          </p:cNvCxnSpPr>
          <p:nvPr/>
        </p:nvCxnSpPr>
        <p:spPr>
          <a:xfrm flipV="1">
            <a:off x="5519721" y="2556296"/>
            <a:ext cx="1186740" cy="1027150"/>
          </a:xfrm>
          <a:prstGeom prst="line">
            <a:avLst/>
          </a:prstGeom>
          <a:noFill/>
          <a:ln w="12700" cap="flat" cmpd="sng" algn="ctr">
            <a:solidFill>
              <a:srgbClr val="00529F"/>
            </a:solidFill>
            <a:prstDash val="sysDash"/>
            <a:miter lim="800000"/>
            <a:headEnd type="none" w="med" len="med"/>
            <a:tailEnd type="triangle" w="med" len="med"/>
          </a:ln>
          <a:effectLst/>
        </p:spPr>
      </p:cxnSp>
      <p:sp>
        <p:nvSpPr>
          <p:cNvPr id="109" name="文本框 108"/>
          <p:cNvSpPr txBox="1"/>
          <p:nvPr/>
        </p:nvSpPr>
        <p:spPr>
          <a:xfrm>
            <a:off x="7787952" y="4598766"/>
            <a:ext cx="3726411" cy="3067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姓名，</a:t>
            </a:r>
            <a:r>
              <a:rPr lang="en-US" sz="1400" b="1" kern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xxxx</a:t>
            </a:r>
            <a:r>
              <a:rPr lang="zh-CN" altLang="en-US" sz="1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大学博士</a:t>
            </a:r>
            <a:endParaRPr lang="zh-CN" altLang="en-US" sz="1400" dirty="0">
              <a:solidFill>
                <a:srgbClr val="000000"/>
              </a:solidFill>
              <a:latin typeface="Arial" panose="020B0604020202020204"/>
              <a:ea typeface="微软雅黑" panose="020B0503020204020204" charset="-122"/>
            </a:endParaRPr>
          </a:p>
        </p:txBody>
      </p:sp>
      <p:sp>
        <p:nvSpPr>
          <p:cNvPr id="110" name="文本框 109"/>
          <p:cNvSpPr txBox="1"/>
          <p:nvPr/>
        </p:nvSpPr>
        <p:spPr>
          <a:xfrm>
            <a:off x="7787953" y="4940913"/>
            <a:ext cx="4082032" cy="3067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方向支撑：</a:t>
            </a:r>
            <a:endParaRPr lang="zh-CN" altLang="en-US" sz="1400" dirty="0">
              <a:solidFill>
                <a:srgbClr val="000000"/>
              </a:solidFill>
              <a:latin typeface="Arial" panose="020B0604020202020204"/>
              <a:ea typeface="微软雅黑" panose="020B0503020204020204" charset="-122"/>
            </a:endParaRPr>
          </a:p>
        </p:txBody>
      </p:sp>
      <p:sp>
        <p:nvSpPr>
          <p:cNvPr id="111" name="文本框 110"/>
          <p:cNvSpPr txBox="1"/>
          <p:nvPr/>
        </p:nvSpPr>
        <p:spPr>
          <a:xfrm>
            <a:off x="7787952" y="5311635"/>
            <a:ext cx="3935075" cy="3067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引进目标：</a:t>
            </a:r>
            <a:endParaRPr lang="zh-CN" altLang="en-US" sz="1400" dirty="0">
              <a:solidFill>
                <a:srgbClr val="000000"/>
              </a:solidFill>
              <a:latin typeface="Arial" panose="020B0604020202020204"/>
              <a:ea typeface="微软雅黑" panose="020B0503020204020204" charset="-122"/>
            </a:endParaRPr>
          </a:p>
        </p:txBody>
      </p:sp>
      <p:cxnSp>
        <p:nvCxnSpPr>
          <p:cNvPr id="118" name="直接连接符 117"/>
          <p:cNvCxnSpPr>
            <a:endCxn id="117" idx="1"/>
          </p:cNvCxnSpPr>
          <p:nvPr/>
        </p:nvCxnSpPr>
        <p:spPr>
          <a:xfrm>
            <a:off x="5545295" y="4913786"/>
            <a:ext cx="1108075" cy="201995"/>
          </a:xfrm>
          <a:prstGeom prst="line">
            <a:avLst/>
          </a:prstGeom>
          <a:noFill/>
          <a:ln w="12700" cap="flat" cmpd="sng" algn="ctr">
            <a:solidFill>
              <a:srgbClr val="00529F"/>
            </a:solidFill>
            <a:prstDash val="sysDash"/>
            <a:miter lim="800000"/>
            <a:headEnd type="none" w="med" len="med"/>
            <a:tailEnd type="triangle" w="med" len="med"/>
          </a:ln>
          <a:effectLst/>
        </p:spPr>
      </p:cxnSp>
      <p:sp>
        <p:nvSpPr>
          <p:cNvPr id="11" name="矩形 10"/>
          <p:cNvSpPr/>
          <p:nvPr/>
        </p:nvSpPr>
        <p:spPr>
          <a:xfrm rot="5400000">
            <a:off x="6666230" y="2155825"/>
            <a:ext cx="1023620" cy="943610"/>
          </a:xfrm>
          <a:prstGeom prst="rect">
            <a:avLst/>
          </a:prstGeom>
          <a:solidFill>
            <a:srgbClr val="C00000"/>
          </a:solidFill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7719372" y="2105756"/>
            <a:ext cx="3726411" cy="306705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r>
              <a:rPr lang="zh-CN" altLang="en-US" sz="1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姓名，</a:t>
            </a:r>
            <a:r>
              <a:rPr lang="en-US" sz="1400" b="1" kern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xxxx</a:t>
            </a:r>
            <a:r>
              <a:rPr lang="zh-CN" altLang="en-US" sz="1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大学博士</a:t>
            </a:r>
            <a:endParaRPr lang="zh-CN" altLang="en-US" sz="1400" dirty="0">
              <a:solidFill>
                <a:srgbClr val="000000"/>
              </a:solidFill>
              <a:latin typeface="Arial" panose="020B0604020202020204"/>
              <a:ea typeface="微软雅黑" panose="020B050302020402020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719373" y="2447903"/>
            <a:ext cx="4082032" cy="306705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r>
              <a:rPr lang="zh-CN" altLang="en-US" sz="1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方向支撑：</a:t>
            </a:r>
            <a:endParaRPr lang="zh-CN" altLang="en-US" sz="1400" dirty="0">
              <a:solidFill>
                <a:srgbClr val="000000"/>
              </a:solidFill>
              <a:latin typeface="Arial" panose="020B0604020202020204"/>
              <a:ea typeface="微软雅黑" panose="020B050302020402020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7719372" y="2818625"/>
            <a:ext cx="3935075" cy="306705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r>
              <a:rPr lang="zh-CN" altLang="en-US" sz="1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引进目标：</a:t>
            </a:r>
            <a:endParaRPr lang="zh-CN" altLang="en-US" sz="1400" dirty="0">
              <a:solidFill>
                <a:srgbClr val="000000"/>
              </a:solidFill>
              <a:latin typeface="Arial" panose="020B0604020202020204"/>
              <a:ea typeface="微软雅黑" panose="020B0503020204020204" charset="-122"/>
            </a:endParaRPr>
          </a:p>
        </p:txBody>
      </p:sp>
      <p:sp>
        <p:nvSpPr>
          <p:cNvPr id="75" name="文本框 45"/>
          <p:cNvSpPr txBox="1">
            <a:spLocks noChangeArrowheads="1"/>
          </p:cNvSpPr>
          <p:nvPr/>
        </p:nvSpPr>
        <p:spPr bwMode="auto">
          <a:xfrm>
            <a:off x="398412" y="6012186"/>
            <a:ext cx="99096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9pPr>
          </a:lstStyle>
          <a:p>
            <a:pPr algn="ctr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zh-CN" altLang="en-US" sz="1400" b="1" dirty="0">
                <a:solidFill>
                  <a:srgbClr val="FF0000"/>
                </a:solidFill>
                <a:latin typeface="system-ui"/>
              </a:rPr>
              <a:t>共性支撑</a:t>
            </a:r>
            <a:endParaRPr lang="en-US" altLang="zh-CN" sz="1400" b="1" dirty="0">
              <a:solidFill>
                <a:srgbClr val="FF0000"/>
              </a:solidFill>
              <a:latin typeface="system-ui"/>
            </a:endParaRPr>
          </a:p>
          <a:p>
            <a:pPr algn="ctr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zh-CN" altLang="en-US" sz="1400" b="1" dirty="0">
                <a:solidFill>
                  <a:srgbClr val="FF0000"/>
                </a:solidFill>
                <a:latin typeface="system-ui"/>
              </a:rPr>
              <a:t>技术</a:t>
            </a:r>
            <a:endParaRPr lang="en-US" altLang="zh-CN" sz="1400" b="1" dirty="0">
              <a:solidFill>
                <a:srgbClr val="FF0000"/>
              </a:solidFill>
              <a:latin typeface="system-ui"/>
            </a:endParaRPr>
          </a:p>
        </p:txBody>
      </p:sp>
      <p:sp>
        <p:nvSpPr>
          <p:cNvPr id="76" name="右箭头 15"/>
          <p:cNvSpPr/>
          <p:nvPr/>
        </p:nvSpPr>
        <p:spPr>
          <a:xfrm rot="16200000">
            <a:off x="2319672" y="5596673"/>
            <a:ext cx="462446" cy="300777"/>
          </a:xfrm>
          <a:prstGeom prst="rightArrow">
            <a:avLst/>
          </a:prstGeom>
          <a:solidFill>
            <a:srgbClr val="2276C6"/>
          </a:solidFill>
          <a:ln w="12700" cap="flat" cmpd="sng" algn="ctr">
            <a:gradFill>
              <a:gsLst>
                <a:gs pos="0">
                  <a:srgbClr val="007BD3"/>
                </a:gs>
                <a:gs pos="100000">
                  <a:srgbClr val="034373"/>
                </a:gs>
              </a:gsLst>
            </a:gradFill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02" name="右箭头 15"/>
          <p:cNvSpPr/>
          <p:nvPr/>
        </p:nvSpPr>
        <p:spPr>
          <a:xfrm rot="16200000">
            <a:off x="4547761" y="5587407"/>
            <a:ext cx="462446" cy="300777"/>
          </a:xfrm>
          <a:prstGeom prst="rightArrow">
            <a:avLst/>
          </a:prstGeom>
          <a:solidFill>
            <a:srgbClr val="2276C6"/>
          </a:solidFill>
          <a:ln w="12700" cap="flat" cmpd="sng" algn="ctr">
            <a:gradFill>
              <a:gsLst>
                <a:gs pos="0">
                  <a:srgbClr val="007BD3"/>
                </a:gs>
                <a:gs pos="100000">
                  <a:srgbClr val="034373"/>
                </a:gs>
              </a:gsLst>
            </a:gradFill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88" name="文本框 83"/>
          <p:cNvSpPr txBox="1">
            <a:spLocks noChangeArrowheads="1"/>
          </p:cNvSpPr>
          <p:nvPr/>
        </p:nvSpPr>
        <p:spPr bwMode="auto">
          <a:xfrm>
            <a:off x="1821180" y="6120130"/>
            <a:ext cx="1461135" cy="306705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</a:ln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9pPr>
          </a:lstStyle>
          <a:p>
            <a:pPr marL="0" marR="0" lvl="0" indent="0" algn="ct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defRPr/>
            </a:pPr>
            <a:r>
              <a:rPr lang="en-US" sz="1400" b="1" kern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sym typeface="+mn-ea"/>
              </a:rPr>
              <a:t>xxxx</a:t>
            </a:r>
            <a:r>
              <a:rPr kumimoji="0" lang="zh-CN" altLang="en-US" sz="140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</a:rPr>
              <a:t>技术</a:t>
            </a:r>
            <a:endParaRPr kumimoji="0" lang="zh-CN" altLang="en-US" sz="1400" b="1" i="0" u="none" strike="noStrike" kern="0" cap="none" spc="0" normalizeH="0" baseline="0" noProof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sym typeface="+mn-ea"/>
            </a:endParaRPr>
          </a:p>
        </p:txBody>
      </p:sp>
      <p:sp>
        <p:nvSpPr>
          <p:cNvPr id="101" name="文本框 83"/>
          <p:cNvSpPr txBox="1">
            <a:spLocks noChangeArrowheads="1"/>
          </p:cNvSpPr>
          <p:nvPr/>
        </p:nvSpPr>
        <p:spPr bwMode="auto">
          <a:xfrm>
            <a:off x="4181475" y="6120130"/>
            <a:ext cx="1437640" cy="306705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</a:ln>
        </p:spPr>
        <p:txBody>
          <a:bodyPr wrap="square">
            <a:spAutoFit/>
          </a:bodyPr>
          <a:lstStyle>
            <a:defPPr>
              <a:defRPr lang="zh-CN"/>
            </a:defPPr>
            <a:lvl1pPr marR="0" lvl="0" indent="0" algn="ctr" eaLnBrk="0" fontAlgn="base" hangingPunct="0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defRPr kumimoji="0" sz="14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latin typeface="Arial" panose="020B0604020202020204" pitchFamily="34" charset="0"/>
                <a:ea typeface="微软雅黑" panose="020B0503020204020204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latin typeface="Arial" panose="020B0604020202020204" pitchFamily="34" charset="0"/>
                <a:ea typeface="微软雅黑" panose="020B0503020204020204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>
                <a:latin typeface="Arial" panose="020B0604020202020204" pitchFamily="34" charset="0"/>
                <a:ea typeface="微软雅黑" panose="020B0503020204020204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>
                <a:latin typeface="Arial" panose="020B0604020202020204" pitchFamily="34" charset="0"/>
                <a:ea typeface="微软雅黑" panose="020B0503020204020204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200">
                <a:latin typeface="Arial" panose="020B0604020202020204" pitchFamily="34" charset="0"/>
                <a:ea typeface="微软雅黑" panose="020B0503020204020204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200">
                <a:latin typeface="Arial" panose="020B0604020202020204" pitchFamily="34" charset="0"/>
                <a:ea typeface="微软雅黑" panose="020B0503020204020204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200">
                <a:latin typeface="Arial" panose="020B0604020202020204" pitchFamily="34" charset="0"/>
                <a:ea typeface="微软雅黑" panose="020B0503020204020204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200">
                <a:latin typeface="Arial" panose="020B0604020202020204" pitchFamily="34" charset="0"/>
                <a:ea typeface="微软雅黑" panose="020B0503020204020204" charset="-122"/>
              </a:defRPr>
            </a:lvl9pPr>
          </a:lstStyle>
          <a:p>
            <a:pPr marL="0" marR="0" lvl="0" indent="0" algn="ct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defRPr/>
            </a:pPr>
            <a:r>
              <a:rPr lang="en-US" kern="0" noProof="0" dirty="0">
                <a:latin typeface="微软雅黑" panose="020B0503020204020204" charset="-122"/>
                <a:sym typeface="+mn-ea"/>
              </a:rPr>
              <a:t>xxxx</a:t>
            </a:r>
            <a:r>
              <a:rPr kumimoji="0" lang="zh-CN" altLang="en-US" sz="14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</a:rPr>
              <a:t>技术</a:t>
            </a:r>
            <a:endParaRPr kumimoji="0" lang="zh-CN" altLang="en-US" sz="1400" b="1" i="0" u="none" strike="noStrike" kern="0" cap="none" spc="0" normalizeH="0" baseline="0" noProof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sym typeface="+mn-ea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6844030" y="2385695"/>
            <a:ext cx="943610" cy="306705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r>
              <a:rPr lang="zh-CN" altLang="en-US" sz="1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照</a:t>
            </a:r>
            <a:r>
              <a:rPr lang="en-US" altLang="zh-CN" sz="1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  </a:t>
            </a:r>
            <a:r>
              <a:rPr lang="zh-CN" altLang="en-US" sz="1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片</a:t>
            </a:r>
            <a:endParaRPr lang="zh-CN" altLang="en-US" sz="1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4350385" y="2313305"/>
            <a:ext cx="1268730" cy="723265"/>
          </a:xfrm>
          <a:prstGeom prst="rect">
            <a:avLst/>
          </a:prstGeom>
          <a:solidFill>
            <a:srgbClr val="2276C6"/>
          </a:solidFill>
          <a:ln>
            <a:noFill/>
          </a:ln>
          <a:effectLst/>
        </p:spPr>
        <p:txBody>
          <a:bodyPr anchor="ctr"/>
          <a:lstStyle>
            <a:lvl1pPr defTabSz="4572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742950" indent="-285750" defTabSz="4572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1143000" indent="-228600" defTabSz="4572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600200" indent="-228600" defTabSz="4572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2057400" indent="-228600" defTabSz="4572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9pPr>
          </a:lstStyle>
          <a:p>
            <a:pPr marL="0" marR="0" lvl="0" indent="0" algn="ctr" defTabSz="4572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cs typeface="+mn-cs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4350385" y="3435985"/>
            <a:ext cx="1268730" cy="723265"/>
          </a:xfrm>
          <a:prstGeom prst="rect">
            <a:avLst/>
          </a:prstGeom>
          <a:solidFill>
            <a:srgbClr val="2276C6"/>
          </a:solidFill>
          <a:ln>
            <a:noFill/>
          </a:ln>
          <a:effectLst/>
        </p:spPr>
        <p:txBody>
          <a:bodyPr anchor="ctr"/>
          <a:lstStyle>
            <a:lvl1pPr defTabSz="4572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742950" indent="-285750" defTabSz="4572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1143000" indent="-228600" defTabSz="4572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600200" indent="-228600" defTabSz="4572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2057400" indent="-228600" defTabSz="4572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9pPr>
          </a:lstStyle>
          <a:p>
            <a:pPr marL="0" marR="0" lvl="0" indent="0" algn="ctr" defTabSz="4572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cs typeface="+mn-cs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4311650" y="4547235"/>
            <a:ext cx="1268730" cy="723265"/>
          </a:xfrm>
          <a:prstGeom prst="rect">
            <a:avLst/>
          </a:prstGeom>
          <a:solidFill>
            <a:srgbClr val="2276C6"/>
          </a:solidFill>
          <a:ln>
            <a:noFill/>
          </a:ln>
          <a:effectLst/>
        </p:spPr>
        <p:txBody>
          <a:bodyPr anchor="ctr"/>
          <a:lstStyle>
            <a:lvl1pPr defTabSz="4572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742950" indent="-285750" defTabSz="4572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1143000" indent="-228600" defTabSz="4572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600200" indent="-228600" defTabSz="4572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2057400" indent="-228600" defTabSz="4572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9pPr>
          </a:lstStyle>
          <a:p>
            <a:pPr marL="0" marR="0" lvl="0" indent="0" algn="ctr" defTabSz="4572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cs typeface="+mn-cs"/>
            </a:endParaRPr>
          </a:p>
        </p:txBody>
      </p:sp>
      <p:sp>
        <p:nvSpPr>
          <p:cNvPr id="2" name="矩形 1"/>
          <p:cNvSpPr/>
          <p:nvPr/>
        </p:nvSpPr>
        <p:spPr>
          <a:xfrm rot="5400000">
            <a:off x="6560820" y="4687570"/>
            <a:ext cx="1129030" cy="943610"/>
          </a:xfrm>
          <a:prstGeom prst="rect">
            <a:avLst/>
          </a:prstGeom>
          <a:solidFill>
            <a:srgbClr val="C00000"/>
          </a:solidFill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6775450" y="4963795"/>
            <a:ext cx="943610" cy="306705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r>
              <a:rPr lang="zh-CN" altLang="en-US" sz="1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照</a:t>
            </a:r>
            <a:r>
              <a:rPr lang="en-US" altLang="zh-CN" sz="1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  </a:t>
            </a:r>
            <a:r>
              <a:rPr lang="zh-CN" altLang="en-US" sz="1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片</a:t>
            </a:r>
            <a:endParaRPr lang="zh-CN" altLang="en-US" sz="1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: 圆角 2"/>
          <p:cNvSpPr/>
          <p:nvPr/>
        </p:nvSpPr>
        <p:spPr>
          <a:xfrm>
            <a:off x="-94" y="1041762"/>
            <a:ext cx="12192000" cy="4774596"/>
          </a:xfrm>
          <a:prstGeom prst="rect">
            <a:avLst/>
          </a:prstGeom>
          <a:blipFill dpi="0" rotWithShape="1"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dirty="0"/>
          </a:p>
        </p:txBody>
      </p:sp>
      <p:sp>
        <p:nvSpPr>
          <p:cNvPr id="8" name="Rectangle 7"/>
          <p:cNvSpPr/>
          <p:nvPr/>
        </p:nvSpPr>
        <p:spPr>
          <a:xfrm>
            <a:off x="919480" y="1042035"/>
            <a:ext cx="4278630" cy="4775200"/>
          </a:xfrm>
          <a:prstGeom prst="rect">
            <a:avLst/>
          </a:prstGeom>
          <a:solidFill>
            <a:srgbClr val="316A86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cs typeface="+mn-ea"/>
              <a:sym typeface="+mn-lt"/>
            </a:endParaRPr>
          </a:p>
        </p:txBody>
      </p:sp>
      <p:sp>
        <p:nvSpPr>
          <p:cNvPr id="17" name="文本框 2"/>
          <p:cNvSpPr txBox="1"/>
          <p:nvPr/>
        </p:nvSpPr>
        <p:spPr>
          <a:xfrm>
            <a:off x="1534182" y="2720911"/>
            <a:ext cx="3088887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3600" b="1" dirty="0">
                <a:solidFill>
                  <a:schemeClr val="bg1"/>
                </a:solidFill>
                <a:cs typeface="+mn-ea"/>
                <a:sym typeface="+mn-lt"/>
              </a:rPr>
              <a:t>PART 02</a:t>
            </a:r>
            <a:endParaRPr lang="zh-CN" altLang="en-US" sz="36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8" name="Footer Text"/>
          <p:cNvSpPr txBox="1"/>
          <p:nvPr/>
        </p:nvSpPr>
        <p:spPr>
          <a:xfrm>
            <a:off x="918737" y="3478728"/>
            <a:ext cx="4360126" cy="55372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36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个人基本情况介绍</a:t>
            </a:r>
            <a:endParaRPr lang="zh-CN" altLang="en-US" sz="36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Footer Text"/>
          <p:cNvSpPr txBox="1"/>
          <p:nvPr/>
        </p:nvSpPr>
        <p:spPr>
          <a:xfrm>
            <a:off x="522605" y="473710"/>
            <a:ext cx="3978275" cy="55372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3600" b="1" dirty="0"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个人基本情况介绍</a:t>
            </a:r>
            <a:endParaRPr lang="zh-CN" altLang="en-US" sz="3600" b="1" dirty="0"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22" name="任意多边形: 形状 21"/>
          <p:cNvSpPr/>
          <p:nvPr/>
        </p:nvSpPr>
        <p:spPr>
          <a:xfrm>
            <a:off x="0" y="383276"/>
            <a:ext cx="398297" cy="796594"/>
          </a:xfrm>
          <a:custGeom>
            <a:avLst/>
            <a:gdLst>
              <a:gd name="connsiteX0" fmla="*/ 0 w 542974"/>
              <a:gd name="connsiteY0" fmla="*/ 0 h 1085948"/>
              <a:gd name="connsiteX1" fmla="*/ 542974 w 542974"/>
              <a:gd name="connsiteY1" fmla="*/ 542974 h 1085948"/>
              <a:gd name="connsiteX2" fmla="*/ 0 w 542974"/>
              <a:gd name="connsiteY2" fmla="*/ 1085948 h 1085948"/>
              <a:gd name="connsiteX3" fmla="*/ 0 w 542974"/>
              <a:gd name="connsiteY3" fmla="*/ 813939 h 1085948"/>
              <a:gd name="connsiteX4" fmla="*/ 54608 w 542974"/>
              <a:gd name="connsiteY4" fmla="*/ 808434 h 1085948"/>
              <a:gd name="connsiteX5" fmla="*/ 270964 w 542974"/>
              <a:gd name="connsiteY5" fmla="*/ 542974 h 1085948"/>
              <a:gd name="connsiteX6" fmla="*/ 54608 w 542974"/>
              <a:gd name="connsiteY6" fmla="*/ 277514 h 1085948"/>
              <a:gd name="connsiteX7" fmla="*/ 0 w 542974"/>
              <a:gd name="connsiteY7" fmla="*/ 272009 h 10859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42974" h="1085948">
                <a:moveTo>
                  <a:pt x="0" y="0"/>
                </a:moveTo>
                <a:cubicBezTo>
                  <a:pt x="299876" y="0"/>
                  <a:pt x="542974" y="243098"/>
                  <a:pt x="542974" y="542974"/>
                </a:cubicBezTo>
                <a:cubicBezTo>
                  <a:pt x="542974" y="842850"/>
                  <a:pt x="299876" y="1085948"/>
                  <a:pt x="0" y="1085948"/>
                </a:cubicBezTo>
                <a:lnTo>
                  <a:pt x="0" y="813939"/>
                </a:lnTo>
                <a:lnTo>
                  <a:pt x="54608" y="808434"/>
                </a:lnTo>
                <a:cubicBezTo>
                  <a:pt x="178082" y="783168"/>
                  <a:pt x="270964" y="673918"/>
                  <a:pt x="270964" y="542974"/>
                </a:cubicBezTo>
                <a:cubicBezTo>
                  <a:pt x="270964" y="412030"/>
                  <a:pt x="178082" y="302781"/>
                  <a:pt x="54608" y="277514"/>
                </a:cubicBezTo>
                <a:lnTo>
                  <a:pt x="0" y="272009"/>
                </a:lnTo>
                <a:close/>
              </a:path>
            </a:pathLst>
          </a:custGeom>
          <a:solidFill>
            <a:srgbClr val="316A86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501515" y="382905"/>
            <a:ext cx="7690485" cy="741045"/>
          </a:xfrm>
          <a:prstGeom prst="rect">
            <a:avLst/>
          </a:prstGeom>
          <a:solidFill>
            <a:srgbClr val="316A86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grpSp>
        <p:nvGrpSpPr>
          <p:cNvPr id="36" name="组合 35"/>
          <p:cNvGrpSpPr/>
          <p:nvPr/>
        </p:nvGrpSpPr>
        <p:grpSpPr>
          <a:xfrm>
            <a:off x="9669145" y="513715"/>
            <a:ext cx="2459990" cy="513715"/>
            <a:chOff x="1202771" y="655375"/>
            <a:chExt cx="2703830" cy="565456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1">
              <a:lum bright="70000" contrast="-70000"/>
            </a:blip>
            <a:stretch>
              <a:fillRect/>
            </a:stretch>
          </p:blipFill>
          <p:spPr>
            <a:xfrm>
              <a:off x="1202771" y="655375"/>
              <a:ext cx="584974" cy="565456"/>
            </a:xfrm>
            <a:prstGeom prst="rect">
              <a:avLst/>
            </a:prstGeom>
          </p:spPr>
        </p:pic>
        <p:pic>
          <p:nvPicPr>
            <p:cNvPr id="33" name="图片 32"/>
            <p:cNvPicPr>
              <a:picLocks noChangeAspect="1"/>
            </p:cNvPicPr>
            <p:nvPr/>
          </p:nvPicPr>
          <p:blipFill>
            <a:blip r:embed="rId2">
              <a:lum bright="70000" contrast="-70000"/>
            </a:blip>
            <a:srcRect r="43825"/>
            <a:stretch>
              <a:fillRect/>
            </a:stretch>
          </p:blipFill>
          <p:spPr>
            <a:xfrm>
              <a:off x="1947777" y="706924"/>
              <a:ext cx="1779270" cy="455930"/>
            </a:xfrm>
            <a:prstGeom prst="rect">
              <a:avLst/>
            </a:prstGeom>
          </p:spPr>
        </p:pic>
        <p:sp>
          <p:nvSpPr>
            <p:cNvPr id="34" name="文本框 33"/>
            <p:cNvSpPr txBox="1"/>
            <p:nvPr/>
          </p:nvSpPr>
          <p:spPr>
            <a:xfrm>
              <a:off x="1854281" y="1007800"/>
              <a:ext cx="2052320" cy="198755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r>
                <a:rPr lang="en-US" altLang="zh-CN" sz="600" b="1" dirty="0">
                  <a:solidFill>
                    <a:schemeClr val="bg1"/>
                  </a:solidFill>
                </a:rPr>
                <a:t>SHANGHAI  UNIVERSITY  OF  ELECTRIC  POWER</a:t>
              </a:r>
              <a:endParaRPr lang="zh-CN" altLang="en-US" sz="600" b="1" dirty="0">
                <a:solidFill>
                  <a:schemeClr val="bg1"/>
                </a:solidFill>
              </a:endParaRPr>
            </a:p>
          </p:txBody>
        </p:sp>
      </p:grpSp>
      <p:cxnSp>
        <p:nvCxnSpPr>
          <p:cNvPr id="8" name="直接连接符 7"/>
          <p:cNvCxnSpPr/>
          <p:nvPr/>
        </p:nvCxnSpPr>
        <p:spPr>
          <a:xfrm>
            <a:off x="2776855" y="1828668"/>
            <a:ext cx="0" cy="3401695"/>
          </a:xfrm>
          <a:prstGeom prst="line">
            <a:avLst/>
          </a:prstGeom>
          <a:ln w="19050">
            <a:solidFill>
              <a:schemeClr val="bg1">
                <a:lumMod val="85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圆角矩形 1"/>
          <p:cNvSpPr/>
          <p:nvPr/>
        </p:nvSpPr>
        <p:spPr>
          <a:xfrm>
            <a:off x="767715" y="2503170"/>
            <a:ext cx="1615440" cy="2052320"/>
          </a:xfrm>
          <a:prstGeom prst="roundRect">
            <a:avLst/>
          </a:prstGeom>
          <a:solidFill>
            <a:schemeClr val="bg1"/>
          </a:solidFill>
          <a:ln>
            <a:solidFill>
              <a:srgbClr val="0070C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398145" y="1179830"/>
            <a:ext cx="10664825" cy="3067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spcBef>
                <a:spcPct val="0"/>
              </a:spcBef>
              <a:buFontTx/>
              <a:buNone/>
            </a:pPr>
            <a:r>
              <a:rPr lang="zh-CN" altLang="en-US" sz="1400" b="1">
                <a:solidFill>
                  <a:srgbClr val="1E4A7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Tahoma" panose="020B0604030504040204" pitchFamily="34" charset="0"/>
              </a:rPr>
              <a:t>（提示：须包含：姓名、性别、出生年月、本人照片、学习经历、工作经历等，所涉信息需要与审批表中</a:t>
            </a:r>
            <a:r>
              <a:rPr lang="zh-CN" altLang="en-US" sz="1400" b="1">
                <a:solidFill>
                  <a:srgbClr val="1E4A7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Tahoma" panose="020B0604030504040204" pitchFamily="34" charset="0"/>
              </a:rPr>
              <a:t>填写的保持一致）</a:t>
            </a:r>
            <a:endParaRPr lang="zh-CN" altLang="en-US" sz="1400" b="1">
              <a:solidFill>
                <a:srgbClr val="1E4A7A"/>
              </a:solidFill>
              <a:latin typeface="黑体" panose="02010609060101010101" pitchFamily="49" charset="-122"/>
              <a:ea typeface="黑体" panose="02010609060101010101" pitchFamily="49" charset="-122"/>
              <a:sym typeface="Tahoma" panose="020B060403050404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UNIT_TABLE_BEAUTIFY" val="smartTable{155e854c-7517-4dac-9878-9ba0bbf22733}"/>
  <p:tag name="TABLE_ENDDRAG_ORIGIN_RECT" val="760*175"/>
  <p:tag name="TABLE_ENDDRAG_RECT" val="122*199*760*175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PP_MARK_KEY" val="3fb89732-5a7f-4a60-adac-1f150be1a637"/>
  <p:tag name="COMMONDATA" val="eyJjb3VudCI6MjIsImhkaWQiOiI0ODYwZGNlN2FlMmVkYTI5NDBhMmIzZWU4MzQ0YjZkOCIsInVzZXJDb3VudCI6MTN9"/>
  <p:tag name="commondata" val="eyJjb3VudCI6MjMsImhkaWQiOiI0ODYwZGNlN2FlMmVkYTI5NDBhMmIzZWU4MzQ0YjZkOCIsInVzZXJDb3VudCI6MTR9"/>
</p:tagLst>
</file>

<file path=ppt/theme/theme1.xml><?xml version="1.0" encoding="utf-8"?>
<a:theme xmlns:a="http://schemas.openxmlformats.org/drawingml/2006/main" name="Office 主题​​">
  <a:themeElements>
    <a:clrScheme name="Office">
      <a:dk1>
        <a:srgbClr val="000000"/>
      </a:dk1>
      <a:lt1>
        <a:srgbClr val="FFFFFF"/>
      </a:lt1>
      <a:dk2>
        <a:srgbClr val="768395"/>
      </a:dk2>
      <a:lt2>
        <a:srgbClr val="F0F0F0"/>
      </a:lt2>
      <a:accent1>
        <a:srgbClr val="BC2834"/>
      </a:accent1>
      <a:accent2>
        <a:srgbClr val="D70050"/>
      </a:accent2>
      <a:accent3>
        <a:srgbClr val="E3844A"/>
      </a:accent3>
      <a:accent4>
        <a:srgbClr val="E7C324"/>
      </a:accent4>
      <a:accent5>
        <a:srgbClr val="428EB3"/>
      </a:accent5>
      <a:accent6>
        <a:srgbClr val="537E82"/>
      </a:accent6>
      <a:hlink>
        <a:srgbClr val="4472C4"/>
      </a:hlink>
      <a:folHlink>
        <a:srgbClr val="BFBFBF"/>
      </a:folHlink>
    </a:clrScheme>
    <a:fontScheme name="f0gfeecm">
      <a:majorFont>
        <a:latin typeface="AvantGarde Bk BT"/>
        <a:ea typeface="张海山锐线体简"/>
        <a:cs typeface=""/>
      </a:majorFont>
      <a:minorFont>
        <a:latin typeface="AvantGarde Bk BT"/>
        <a:ea typeface="张海山锐线体简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68395"/>
    </a:dk2>
    <a:lt2>
      <a:srgbClr val="F0F0F0"/>
    </a:lt2>
    <a:accent1>
      <a:srgbClr val="BC2834"/>
    </a:accent1>
    <a:accent2>
      <a:srgbClr val="D70050"/>
    </a:accent2>
    <a:accent3>
      <a:srgbClr val="E3844A"/>
    </a:accent3>
    <a:accent4>
      <a:srgbClr val="E7C324"/>
    </a:accent4>
    <a:accent5>
      <a:srgbClr val="428EB3"/>
    </a:accent5>
    <a:accent6>
      <a:srgbClr val="537E82"/>
    </a:accent6>
    <a:hlink>
      <a:srgbClr val="4472C4"/>
    </a:hlink>
    <a:folHlink>
      <a:srgbClr val="BFBFBF"/>
    </a:folHlink>
  </a:clrScheme>
</a:themeOverride>
</file>

<file path=ppt/theme/themeOverride10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68395"/>
    </a:dk2>
    <a:lt2>
      <a:srgbClr val="F0F0F0"/>
    </a:lt2>
    <a:accent1>
      <a:srgbClr val="BC2834"/>
    </a:accent1>
    <a:accent2>
      <a:srgbClr val="D70050"/>
    </a:accent2>
    <a:accent3>
      <a:srgbClr val="E3844A"/>
    </a:accent3>
    <a:accent4>
      <a:srgbClr val="E7C324"/>
    </a:accent4>
    <a:accent5>
      <a:srgbClr val="428EB3"/>
    </a:accent5>
    <a:accent6>
      <a:srgbClr val="537E82"/>
    </a:accent6>
    <a:hlink>
      <a:srgbClr val="4472C4"/>
    </a:hlink>
    <a:folHlink>
      <a:srgbClr val="BFBFBF"/>
    </a:folHlink>
  </a:clrScheme>
</a:themeOverride>
</file>

<file path=ppt/theme/themeOverride2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68395"/>
    </a:dk2>
    <a:lt2>
      <a:srgbClr val="F0F0F0"/>
    </a:lt2>
    <a:accent1>
      <a:srgbClr val="BC2834"/>
    </a:accent1>
    <a:accent2>
      <a:srgbClr val="D70050"/>
    </a:accent2>
    <a:accent3>
      <a:srgbClr val="E3844A"/>
    </a:accent3>
    <a:accent4>
      <a:srgbClr val="E7C324"/>
    </a:accent4>
    <a:accent5>
      <a:srgbClr val="428EB3"/>
    </a:accent5>
    <a:accent6>
      <a:srgbClr val="537E82"/>
    </a:accent6>
    <a:hlink>
      <a:srgbClr val="4472C4"/>
    </a:hlink>
    <a:folHlink>
      <a:srgbClr val="BFBFBF"/>
    </a:folHlink>
  </a:clrScheme>
</a:themeOverride>
</file>

<file path=ppt/theme/themeOverride3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68395"/>
    </a:dk2>
    <a:lt2>
      <a:srgbClr val="F0F0F0"/>
    </a:lt2>
    <a:accent1>
      <a:srgbClr val="BC2834"/>
    </a:accent1>
    <a:accent2>
      <a:srgbClr val="D70050"/>
    </a:accent2>
    <a:accent3>
      <a:srgbClr val="E3844A"/>
    </a:accent3>
    <a:accent4>
      <a:srgbClr val="E7C324"/>
    </a:accent4>
    <a:accent5>
      <a:srgbClr val="428EB3"/>
    </a:accent5>
    <a:accent6>
      <a:srgbClr val="537E82"/>
    </a:accent6>
    <a:hlink>
      <a:srgbClr val="4472C4"/>
    </a:hlink>
    <a:folHlink>
      <a:srgbClr val="BFBFBF"/>
    </a:folHlink>
  </a:clrScheme>
</a:themeOverride>
</file>

<file path=ppt/theme/themeOverride4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68395"/>
    </a:dk2>
    <a:lt2>
      <a:srgbClr val="F0F0F0"/>
    </a:lt2>
    <a:accent1>
      <a:srgbClr val="BC2834"/>
    </a:accent1>
    <a:accent2>
      <a:srgbClr val="D70050"/>
    </a:accent2>
    <a:accent3>
      <a:srgbClr val="E3844A"/>
    </a:accent3>
    <a:accent4>
      <a:srgbClr val="E7C324"/>
    </a:accent4>
    <a:accent5>
      <a:srgbClr val="428EB3"/>
    </a:accent5>
    <a:accent6>
      <a:srgbClr val="537E82"/>
    </a:accent6>
    <a:hlink>
      <a:srgbClr val="4472C4"/>
    </a:hlink>
    <a:folHlink>
      <a:srgbClr val="BFBFBF"/>
    </a:folHlink>
  </a:clrScheme>
</a:themeOverride>
</file>

<file path=ppt/theme/themeOverride5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68395"/>
    </a:dk2>
    <a:lt2>
      <a:srgbClr val="F0F0F0"/>
    </a:lt2>
    <a:accent1>
      <a:srgbClr val="BC2834"/>
    </a:accent1>
    <a:accent2>
      <a:srgbClr val="D70050"/>
    </a:accent2>
    <a:accent3>
      <a:srgbClr val="E3844A"/>
    </a:accent3>
    <a:accent4>
      <a:srgbClr val="E7C324"/>
    </a:accent4>
    <a:accent5>
      <a:srgbClr val="428EB3"/>
    </a:accent5>
    <a:accent6>
      <a:srgbClr val="537E82"/>
    </a:accent6>
    <a:hlink>
      <a:srgbClr val="4472C4"/>
    </a:hlink>
    <a:folHlink>
      <a:srgbClr val="BFBFBF"/>
    </a:folHlink>
  </a:clrScheme>
</a:themeOverride>
</file>

<file path=ppt/theme/themeOverride6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68395"/>
    </a:dk2>
    <a:lt2>
      <a:srgbClr val="F0F0F0"/>
    </a:lt2>
    <a:accent1>
      <a:srgbClr val="BC2834"/>
    </a:accent1>
    <a:accent2>
      <a:srgbClr val="D70050"/>
    </a:accent2>
    <a:accent3>
      <a:srgbClr val="E3844A"/>
    </a:accent3>
    <a:accent4>
      <a:srgbClr val="E7C324"/>
    </a:accent4>
    <a:accent5>
      <a:srgbClr val="428EB3"/>
    </a:accent5>
    <a:accent6>
      <a:srgbClr val="537E82"/>
    </a:accent6>
    <a:hlink>
      <a:srgbClr val="4472C4"/>
    </a:hlink>
    <a:folHlink>
      <a:srgbClr val="BFBFBF"/>
    </a:folHlink>
  </a:clrScheme>
</a:themeOverride>
</file>

<file path=ppt/theme/themeOverride7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68395"/>
    </a:dk2>
    <a:lt2>
      <a:srgbClr val="F0F0F0"/>
    </a:lt2>
    <a:accent1>
      <a:srgbClr val="BC2834"/>
    </a:accent1>
    <a:accent2>
      <a:srgbClr val="D70050"/>
    </a:accent2>
    <a:accent3>
      <a:srgbClr val="E3844A"/>
    </a:accent3>
    <a:accent4>
      <a:srgbClr val="E7C324"/>
    </a:accent4>
    <a:accent5>
      <a:srgbClr val="428EB3"/>
    </a:accent5>
    <a:accent6>
      <a:srgbClr val="537E82"/>
    </a:accent6>
    <a:hlink>
      <a:srgbClr val="4472C4"/>
    </a:hlink>
    <a:folHlink>
      <a:srgbClr val="BFBFBF"/>
    </a:folHlink>
  </a:clrScheme>
</a:themeOverride>
</file>

<file path=ppt/theme/themeOverride8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68395"/>
    </a:dk2>
    <a:lt2>
      <a:srgbClr val="F0F0F0"/>
    </a:lt2>
    <a:accent1>
      <a:srgbClr val="BC2834"/>
    </a:accent1>
    <a:accent2>
      <a:srgbClr val="D70050"/>
    </a:accent2>
    <a:accent3>
      <a:srgbClr val="E3844A"/>
    </a:accent3>
    <a:accent4>
      <a:srgbClr val="E7C324"/>
    </a:accent4>
    <a:accent5>
      <a:srgbClr val="428EB3"/>
    </a:accent5>
    <a:accent6>
      <a:srgbClr val="537E82"/>
    </a:accent6>
    <a:hlink>
      <a:srgbClr val="4472C4"/>
    </a:hlink>
    <a:folHlink>
      <a:srgbClr val="BFBFBF"/>
    </a:folHlink>
  </a:clrScheme>
</a:themeOverride>
</file>

<file path=ppt/theme/themeOverride9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68395"/>
    </a:dk2>
    <a:lt2>
      <a:srgbClr val="F0F0F0"/>
    </a:lt2>
    <a:accent1>
      <a:srgbClr val="BC2834"/>
    </a:accent1>
    <a:accent2>
      <a:srgbClr val="D70050"/>
    </a:accent2>
    <a:accent3>
      <a:srgbClr val="E3844A"/>
    </a:accent3>
    <a:accent4>
      <a:srgbClr val="E7C324"/>
    </a:accent4>
    <a:accent5>
      <a:srgbClr val="428EB3"/>
    </a:accent5>
    <a:accent6>
      <a:srgbClr val="537E82"/>
    </a:accent6>
    <a:hlink>
      <a:srgbClr val="4472C4"/>
    </a:hlink>
    <a:folHlink>
      <a:srgbClr val="BFBFB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1749</Words>
  <Application>WPS 演示</Application>
  <PresentationFormat>宽屏</PresentationFormat>
  <Paragraphs>199</Paragraphs>
  <Slides>16</Slides>
  <Notes>10</Notes>
  <HiddenSlides>0</HiddenSlides>
  <MMClips>0</MMClips>
  <ScaleCrop>false</ScaleCrop>
  <HeadingPairs>
    <vt:vector size="6" baseType="variant">
      <vt:variant>
        <vt:lpstr>已用的字体</vt:lpstr>
      </vt:variant>
      <vt:variant>
        <vt:i4>20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37" baseType="lpstr">
      <vt:lpstr>Arial</vt:lpstr>
      <vt:lpstr>宋体</vt:lpstr>
      <vt:lpstr>Wingdings</vt:lpstr>
      <vt:lpstr>微软雅黑</vt:lpstr>
      <vt:lpstr>汉仪颜楷简</vt:lpstr>
      <vt:lpstr>思源黑体 CN Light</vt:lpstr>
      <vt:lpstr>黑体</vt:lpstr>
      <vt:lpstr>Tahoma</vt:lpstr>
      <vt:lpstr>Verdana</vt:lpstr>
      <vt:lpstr>Arial</vt:lpstr>
      <vt:lpstr>楷体_GB2312</vt:lpstr>
      <vt:lpstr>system-ui</vt:lpstr>
      <vt:lpstr>ksdb</vt:lpstr>
      <vt:lpstr>仿宋</vt:lpstr>
      <vt:lpstr>AvantGarde Bk BT</vt:lpstr>
      <vt:lpstr>Arial Unicode MS</vt:lpstr>
      <vt:lpstr>张海山锐线体简</vt:lpstr>
      <vt:lpstr>等线</vt:lpstr>
      <vt:lpstr>Calibri</vt:lpstr>
      <vt:lpstr>新宋体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office2016mac62028</dc:creator>
  <cp:lastModifiedBy>IU～～</cp:lastModifiedBy>
  <cp:revision>60</cp:revision>
  <dcterms:created xsi:type="dcterms:W3CDTF">2019-09-17T03:46:00Z</dcterms:created>
  <dcterms:modified xsi:type="dcterms:W3CDTF">2025-03-19T07:10:38Z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2052-12.1.0.20305</vt:lpwstr>
  </property>
  <property fmtid="{D5CDD505-2E9C-101B-9397-08002B2CF9AE}" pid="3" name="KSOTemplateUUID">
    <vt:lpwstr>v1.0_mb_2zWQbThbgbCKV+ni3zrgVQ==</vt:lpwstr>
  </property>
  <property fmtid="{D5CDD505-2E9C-101B-9397-08002B2CF9AE}" pid="4" name="ICV">
    <vt:lpwstr>43040EA2152E481BBA3B6F83ED9D8D5D_13</vt:lpwstr>
  </property>
</Properties>
</file>